
<file path=[Content_Types].xml><?xml version="1.0" encoding="utf-8"?>
<Types xmlns="http://schemas.openxmlformats.org/package/2006/content-types">
  <Default Extension="png" ContentType="image/png"/>
  <Default Extension="jpeg" ContentType="image/jpeg"/>
  <Default Extension="webp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media/image9.jpg" ContentType="image/png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9" r:id="rId3"/>
    <p:sldId id="260" r:id="rId4"/>
    <p:sldId id="285" r:id="rId5"/>
    <p:sldId id="286" r:id="rId6"/>
    <p:sldId id="287" r:id="rId7"/>
    <p:sldId id="288" r:id="rId8"/>
    <p:sldId id="257" r:id="rId9"/>
    <p:sldId id="262" r:id="rId10"/>
    <p:sldId id="263" r:id="rId11"/>
    <p:sldId id="264" r:id="rId12"/>
    <p:sldId id="265" r:id="rId13"/>
    <p:sldId id="289" r:id="rId14"/>
    <p:sldId id="266" r:id="rId15"/>
    <p:sldId id="267" r:id="rId16"/>
    <p:sldId id="268" r:id="rId17"/>
    <p:sldId id="269" r:id="rId18"/>
    <p:sldId id="271" r:id="rId19"/>
    <p:sldId id="272" r:id="rId20"/>
    <p:sldId id="273" r:id="rId21"/>
    <p:sldId id="270" r:id="rId22"/>
    <p:sldId id="274" r:id="rId23"/>
    <p:sldId id="275" r:id="rId24"/>
    <p:sldId id="258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0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36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BC5A42E-710A-4206-AC27-30C9E47E378A}" type="doc">
      <dgm:prSet loTypeId="urn:microsoft.com/office/officeart/2005/8/layout/radial3" loCatId="relationship" qsTypeId="urn:microsoft.com/office/officeart/2005/8/quickstyle/3d2#3" qsCatId="3D" csTypeId="urn:microsoft.com/office/officeart/2005/8/colors/colorful1" csCatId="colorful" phldr="1"/>
      <dgm:spPr/>
      <dgm:t>
        <a:bodyPr/>
        <a:lstStyle/>
        <a:p>
          <a:endParaRPr lang="zh-CN" altLang="en-US"/>
        </a:p>
      </dgm:t>
    </dgm:pt>
    <dgm:pt modelId="{B10CB38E-318D-4EC2-BA3D-F6426EC7C51C}">
      <dgm:prSet phldrT="[文本]" custT="1"/>
      <dgm:spPr/>
      <dgm:t>
        <a:bodyPr/>
        <a:lstStyle/>
        <a:p>
          <a:r>
            <a:rPr lang="zh-CN" altLang="en-US" sz="2800" dirty="0">
              <a:latin typeface="黑体" panose="02010609060101010101" pitchFamily="49" charset="-122"/>
              <a:ea typeface="黑体" panose="02010609060101010101" pitchFamily="49" charset="-122"/>
            </a:rPr>
            <a:t>生命科学</a:t>
          </a:r>
          <a:endParaRPr lang="en-US" altLang="zh-CN" sz="2800" dirty="0">
            <a:latin typeface="黑体" panose="02010609060101010101" pitchFamily="49" charset="-122"/>
            <a:ea typeface="黑体" panose="02010609060101010101" pitchFamily="49" charset="-122"/>
          </a:endParaRPr>
        </a:p>
        <a:p>
          <a:r>
            <a:rPr lang="zh-CN" altLang="en-US" sz="2800">
              <a:latin typeface="黑体" panose="02010609060101010101" pitchFamily="49" charset="-122"/>
              <a:ea typeface="黑体" panose="02010609060101010101" pitchFamily="49" charset="-122"/>
            </a:rPr>
            <a:t>计算机 数学</a:t>
          </a:r>
          <a:endParaRPr lang="zh-CN" altLang="en-US" sz="2800" dirty="0">
            <a:latin typeface="黑体" panose="02010609060101010101" pitchFamily="49" charset="-122"/>
            <a:ea typeface="黑体" panose="02010609060101010101" pitchFamily="49" charset="-122"/>
          </a:endParaRPr>
        </a:p>
      </dgm:t>
    </dgm:pt>
    <dgm:pt modelId="{DBEAED6F-E259-420B-9545-7C1504EF257F}" type="parTrans" cxnId="{DF4441E4-BEC1-42C6-8CC5-38BA4FC88DB6}">
      <dgm:prSet/>
      <dgm:spPr/>
      <dgm:t>
        <a:bodyPr/>
        <a:lstStyle/>
        <a:p>
          <a:endParaRPr lang="zh-CN" altLang="en-US"/>
        </a:p>
      </dgm:t>
    </dgm:pt>
    <dgm:pt modelId="{BF68566F-92F1-407B-B1F4-F7805956CE2F}" type="sibTrans" cxnId="{DF4441E4-BEC1-42C6-8CC5-38BA4FC88DB6}">
      <dgm:prSet/>
      <dgm:spPr/>
      <dgm:t>
        <a:bodyPr/>
        <a:lstStyle/>
        <a:p>
          <a:endParaRPr lang="zh-CN" altLang="en-US"/>
        </a:p>
      </dgm:t>
    </dgm:pt>
    <dgm:pt modelId="{B00339D5-CE91-4C51-8AE4-4DAA228F5E13}">
      <dgm:prSet phldrT="[文本]"/>
      <dgm:spPr/>
      <dgm:t>
        <a:bodyPr/>
        <a:lstStyle/>
        <a:p>
          <a:pPr>
            <a:spcAft>
              <a:spcPts val="600"/>
            </a:spcAft>
          </a:pPr>
          <a:r>
            <a:rPr lang="zh-CN" altLang="en-US" dirty="0">
              <a:latin typeface="黑体" panose="02010609060101010101" pitchFamily="49" charset="-122"/>
              <a:ea typeface="黑体" panose="02010609060101010101" pitchFamily="49" charset="-122"/>
            </a:rPr>
            <a:t>二代</a:t>
          </a:r>
          <a:endParaRPr lang="en-US" altLang="zh-CN" dirty="0">
            <a:latin typeface="黑体" panose="02010609060101010101" pitchFamily="49" charset="-122"/>
            <a:ea typeface="黑体" panose="02010609060101010101" pitchFamily="49" charset="-122"/>
          </a:endParaRPr>
        </a:p>
        <a:p>
          <a:pPr>
            <a:spcAft>
              <a:spcPts val="600"/>
            </a:spcAft>
          </a:pPr>
          <a:r>
            <a:rPr lang="zh-CN" altLang="en-US" dirty="0">
              <a:latin typeface="黑体" panose="02010609060101010101" pitchFamily="49" charset="-122"/>
              <a:ea typeface="黑体" panose="02010609060101010101" pitchFamily="49" charset="-122"/>
            </a:rPr>
            <a:t>测序</a:t>
          </a:r>
        </a:p>
      </dgm:t>
    </dgm:pt>
    <dgm:pt modelId="{F6853BE1-CA89-4B0F-B850-6EA21252D238}" type="parTrans" cxnId="{41623EDA-EE98-4247-8F30-EBE0CC4802AB}">
      <dgm:prSet/>
      <dgm:spPr/>
      <dgm:t>
        <a:bodyPr/>
        <a:lstStyle/>
        <a:p>
          <a:endParaRPr lang="zh-CN" altLang="en-US"/>
        </a:p>
      </dgm:t>
    </dgm:pt>
    <dgm:pt modelId="{B9900714-BAF3-4E4D-A3F2-D1E7FB8EC28E}" type="sibTrans" cxnId="{41623EDA-EE98-4247-8F30-EBE0CC4802AB}">
      <dgm:prSet/>
      <dgm:spPr/>
      <dgm:t>
        <a:bodyPr/>
        <a:lstStyle/>
        <a:p>
          <a:endParaRPr lang="zh-CN" altLang="en-US"/>
        </a:p>
      </dgm:t>
    </dgm:pt>
    <dgm:pt modelId="{2D68A33A-2DDA-4D64-B64C-B0FB63EEC06D}">
      <dgm:prSet phldrT="[文本]"/>
      <dgm:spPr/>
      <dgm:t>
        <a:bodyPr/>
        <a:lstStyle/>
        <a:p>
          <a:pPr>
            <a:spcAft>
              <a:spcPts val="600"/>
            </a:spcAft>
          </a:pPr>
          <a:r>
            <a:rPr lang="zh-CN" altLang="en-US" dirty="0">
              <a:latin typeface="黑体" panose="02010609060101010101" pitchFamily="49" charset="-122"/>
              <a:ea typeface="黑体" panose="02010609060101010101" pitchFamily="49" charset="-122"/>
            </a:rPr>
            <a:t>统计算法</a:t>
          </a:r>
          <a:endParaRPr lang="en-US" altLang="zh-CN" dirty="0">
            <a:latin typeface="黑体" panose="02010609060101010101" pitchFamily="49" charset="-122"/>
            <a:ea typeface="黑体" panose="02010609060101010101" pitchFamily="49" charset="-122"/>
          </a:endParaRPr>
        </a:p>
      </dgm:t>
    </dgm:pt>
    <dgm:pt modelId="{BEC7D083-4338-4862-8C60-1BCE814F6D68}" type="parTrans" cxnId="{BF5BB273-0651-464C-BB12-BCA883D527F3}">
      <dgm:prSet/>
      <dgm:spPr/>
      <dgm:t>
        <a:bodyPr/>
        <a:lstStyle/>
        <a:p>
          <a:endParaRPr lang="zh-CN" altLang="en-US"/>
        </a:p>
      </dgm:t>
    </dgm:pt>
    <dgm:pt modelId="{5E83C395-70C3-4F14-852B-9A81748133C0}" type="sibTrans" cxnId="{BF5BB273-0651-464C-BB12-BCA883D527F3}">
      <dgm:prSet/>
      <dgm:spPr/>
      <dgm:t>
        <a:bodyPr/>
        <a:lstStyle/>
        <a:p>
          <a:endParaRPr lang="zh-CN" altLang="en-US"/>
        </a:p>
      </dgm:t>
    </dgm:pt>
    <dgm:pt modelId="{B8BDD185-4478-43F1-A039-948C2AEFFDB3}">
      <dgm:prSet phldrT="[文本]"/>
      <dgm:spPr/>
      <dgm:t>
        <a:bodyPr/>
        <a:lstStyle/>
        <a:p>
          <a:pPr>
            <a:spcAft>
              <a:spcPts val="600"/>
            </a:spcAft>
          </a:pPr>
          <a:r>
            <a:rPr lang="zh-CN" altLang="en-US" dirty="0">
              <a:latin typeface="黑体" panose="02010609060101010101" pitchFamily="49" charset="-122"/>
              <a:ea typeface="黑体" panose="02010609060101010101" pitchFamily="49" charset="-122"/>
            </a:rPr>
            <a:t>医学</a:t>
          </a:r>
          <a:endParaRPr lang="en-US" altLang="zh-CN" dirty="0">
            <a:latin typeface="黑体" panose="02010609060101010101" pitchFamily="49" charset="-122"/>
            <a:ea typeface="黑体" panose="02010609060101010101" pitchFamily="49" charset="-122"/>
          </a:endParaRPr>
        </a:p>
        <a:p>
          <a:pPr>
            <a:spcAft>
              <a:spcPts val="600"/>
            </a:spcAft>
          </a:pPr>
          <a:r>
            <a:rPr lang="zh-CN" altLang="en-US" dirty="0">
              <a:latin typeface="黑体" panose="02010609060101010101" pitchFamily="49" charset="-122"/>
              <a:ea typeface="黑体" panose="02010609060101010101" pitchFamily="49" charset="-122"/>
            </a:rPr>
            <a:t>智能</a:t>
          </a:r>
        </a:p>
      </dgm:t>
    </dgm:pt>
    <dgm:pt modelId="{AF8E0F4A-2F25-4D37-87A7-2D72B3E75859}" type="parTrans" cxnId="{946ED4C5-AAE8-432B-B9DC-EABB3855EF18}">
      <dgm:prSet/>
      <dgm:spPr/>
      <dgm:t>
        <a:bodyPr/>
        <a:lstStyle/>
        <a:p>
          <a:endParaRPr lang="zh-CN" altLang="en-US"/>
        </a:p>
      </dgm:t>
    </dgm:pt>
    <dgm:pt modelId="{ECF6BA5E-8036-4FFD-8C6A-D8DDB716559C}" type="sibTrans" cxnId="{946ED4C5-AAE8-432B-B9DC-EABB3855EF18}">
      <dgm:prSet/>
      <dgm:spPr/>
      <dgm:t>
        <a:bodyPr/>
        <a:lstStyle/>
        <a:p>
          <a:endParaRPr lang="zh-CN" altLang="en-US"/>
        </a:p>
      </dgm:t>
    </dgm:pt>
    <dgm:pt modelId="{1C447DE1-B7D3-4A8C-8352-96F263814497}">
      <dgm:prSet phldrT="[文本]"/>
      <dgm:spPr/>
      <dgm:t>
        <a:bodyPr/>
        <a:lstStyle/>
        <a:p>
          <a:r>
            <a:rPr lang="zh-CN" altLang="en-US" dirty="0">
              <a:latin typeface="黑体" panose="02010609060101010101" pitchFamily="49" charset="-122"/>
              <a:ea typeface="黑体" panose="02010609060101010101" pitchFamily="49" charset="-122"/>
            </a:rPr>
            <a:t>罕见病</a:t>
          </a:r>
        </a:p>
      </dgm:t>
    </dgm:pt>
    <dgm:pt modelId="{6055C5D7-0246-410D-B949-E3DEE3F4F1CC}" type="parTrans" cxnId="{31AB219A-B259-40FC-B840-CDB151E547F7}">
      <dgm:prSet/>
      <dgm:spPr/>
      <dgm:t>
        <a:bodyPr/>
        <a:lstStyle/>
        <a:p>
          <a:endParaRPr lang="zh-CN" altLang="en-US"/>
        </a:p>
      </dgm:t>
    </dgm:pt>
    <dgm:pt modelId="{61981177-3CCE-46BD-AA04-64AE6A8AE435}" type="sibTrans" cxnId="{31AB219A-B259-40FC-B840-CDB151E547F7}">
      <dgm:prSet/>
      <dgm:spPr/>
      <dgm:t>
        <a:bodyPr/>
        <a:lstStyle/>
        <a:p>
          <a:endParaRPr lang="zh-CN" altLang="en-US"/>
        </a:p>
      </dgm:t>
    </dgm:pt>
    <dgm:pt modelId="{BCC2A1E0-F5BB-42F0-B346-3BF26E731DCF}" type="pres">
      <dgm:prSet presAssocID="{DBC5A42E-710A-4206-AC27-30C9E47E378A}" presName="composite" presStyleCnt="0">
        <dgm:presLayoutVars>
          <dgm:chMax val="1"/>
          <dgm:dir/>
          <dgm:resizeHandles val="exact"/>
        </dgm:presLayoutVars>
      </dgm:prSet>
      <dgm:spPr/>
    </dgm:pt>
    <dgm:pt modelId="{04E3A70E-976E-4C42-8377-C731EB75DC83}" type="pres">
      <dgm:prSet presAssocID="{DBC5A42E-710A-4206-AC27-30C9E47E378A}" presName="radial" presStyleCnt="0">
        <dgm:presLayoutVars>
          <dgm:animLvl val="ctr"/>
        </dgm:presLayoutVars>
      </dgm:prSet>
      <dgm:spPr/>
    </dgm:pt>
    <dgm:pt modelId="{6FEA431D-A2CA-4043-8131-580635354D2E}" type="pres">
      <dgm:prSet presAssocID="{B10CB38E-318D-4EC2-BA3D-F6426EC7C51C}" presName="centerShape" presStyleLbl="vennNode1" presStyleIdx="0" presStyleCnt="5"/>
      <dgm:spPr/>
    </dgm:pt>
    <dgm:pt modelId="{7358D172-53BA-4DE5-8818-7AE035043731}" type="pres">
      <dgm:prSet presAssocID="{B00339D5-CE91-4C51-8AE4-4DAA228F5E13}" presName="node" presStyleLbl="vennNode1" presStyleIdx="1" presStyleCnt="5">
        <dgm:presLayoutVars>
          <dgm:bulletEnabled val="1"/>
        </dgm:presLayoutVars>
      </dgm:prSet>
      <dgm:spPr/>
    </dgm:pt>
    <dgm:pt modelId="{B2824CA0-FE13-4B8D-BF94-95AA9D338ED3}" type="pres">
      <dgm:prSet presAssocID="{2D68A33A-2DDA-4D64-B64C-B0FB63EEC06D}" presName="node" presStyleLbl="vennNode1" presStyleIdx="2" presStyleCnt="5">
        <dgm:presLayoutVars>
          <dgm:bulletEnabled val="1"/>
        </dgm:presLayoutVars>
      </dgm:prSet>
      <dgm:spPr/>
    </dgm:pt>
    <dgm:pt modelId="{A2F9F9E6-465B-4E36-8A45-4CF1CDFC5105}" type="pres">
      <dgm:prSet presAssocID="{B8BDD185-4478-43F1-A039-948C2AEFFDB3}" presName="node" presStyleLbl="vennNode1" presStyleIdx="3" presStyleCnt="5">
        <dgm:presLayoutVars>
          <dgm:bulletEnabled val="1"/>
        </dgm:presLayoutVars>
      </dgm:prSet>
      <dgm:spPr/>
    </dgm:pt>
    <dgm:pt modelId="{6CDBECA2-9A92-4493-BA3D-DB1AAC9BEA1C}" type="pres">
      <dgm:prSet presAssocID="{1C447DE1-B7D3-4A8C-8352-96F263814497}" presName="node" presStyleLbl="vennNode1" presStyleIdx="4" presStyleCnt="5">
        <dgm:presLayoutVars>
          <dgm:bulletEnabled val="1"/>
        </dgm:presLayoutVars>
      </dgm:prSet>
      <dgm:spPr/>
    </dgm:pt>
  </dgm:ptLst>
  <dgm:cxnLst>
    <dgm:cxn modelId="{E74C952A-9E25-4EBB-AB4A-35FA1F9E60DD}" type="presOf" srcId="{2D68A33A-2DDA-4D64-B64C-B0FB63EEC06D}" destId="{B2824CA0-FE13-4B8D-BF94-95AA9D338ED3}" srcOrd="0" destOrd="0" presId="urn:microsoft.com/office/officeart/2005/8/layout/radial3"/>
    <dgm:cxn modelId="{04C1F944-10BD-425D-83CF-8F50EAF222BB}" type="presOf" srcId="{DBC5A42E-710A-4206-AC27-30C9E47E378A}" destId="{BCC2A1E0-F5BB-42F0-B346-3BF26E731DCF}" srcOrd="0" destOrd="0" presId="urn:microsoft.com/office/officeart/2005/8/layout/radial3"/>
    <dgm:cxn modelId="{BF5BB273-0651-464C-BB12-BCA883D527F3}" srcId="{B10CB38E-318D-4EC2-BA3D-F6426EC7C51C}" destId="{2D68A33A-2DDA-4D64-B64C-B0FB63EEC06D}" srcOrd="1" destOrd="0" parTransId="{BEC7D083-4338-4862-8C60-1BCE814F6D68}" sibTransId="{5E83C395-70C3-4F14-852B-9A81748133C0}"/>
    <dgm:cxn modelId="{A433FD93-4DFC-46FD-B006-1BAB84059E2F}" type="presOf" srcId="{B8BDD185-4478-43F1-A039-948C2AEFFDB3}" destId="{A2F9F9E6-465B-4E36-8A45-4CF1CDFC5105}" srcOrd="0" destOrd="0" presId="urn:microsoft.com/office/officeart/2005/8/layout/radial3"/>
    <dgm:cxn modelId="{31AB219A-B259-40FC-B840-CDB151E547F7}" srcId="{B10CB38E-318D-4EC2-BA3D-F6426EC7C51C}" destId="{1C447DE1-B7D3-4A8C-8352-96F263814497}" srcOrd="3" destOrd="0" parTransId="{6055C5D7-0246-410D-B949-E3DEE3F4F1CC}" sibTransId="{61981177-3CCE-46BD-AA04-64AE6A8AE435}"/>
    <dgm:cxn modelId="{CF3612A9-0217-4EE9-819D-7B56A126AAD3}" type="presOf" srcId="{1C447DE1-B7D3-4A8C-8352-96F263814497}" destId="{6CDBECA2-9A92-4493-BA3D-DB1AAC9BEA1C}" srcOrd="0" destOrd="0" presId="urn:microsoft.com/office/officeart/2005/8/layout/radial3"/>
    <dgm:cxn modelId="{4B2287C2-C08F-4176-9A30-39EA35474A21}" type="presOf" srcId="{B10CB38E-318D-4EC2-BA3D-F6426EC7C51C}" destId="{6FEA431D-A2CA-4043-8131-580635354D2E}" srcOrd="0" destOrd="0" presId="urn:microsoft.com/office/officeart/2005/8/layout/radial3"/>
    <dgm:cxn modelId="{946ED4C5-AAE8-432B-B9DC-EABB3855EF18}" srcId="{B10CB38E-318D-4EC2-BA3D-F6426EC7C51C}" destId="{B8BDD185-4478-43F1-A039-948C2AEFFDB3}" srcOrd="2" destOrd="0" parTransId="{AF8E0F4A-2F25-4D37-87A7-2D72B3E75859}" sibTransId="{ECF6BA5E-8036-4FFD-8C6A-D8DDB716559C}"/>
    <dgm:cxn modelId="{41623EDA-EE98-4247-8F30-EBE0CC4802AB}" srcId="{B10CB38E-318D-4EC2-BA3D-F6426EC7C51C}" destId="{B00339D5-CE91-4C51-8AE4-4DAA228F5E13}" srcOrd="0" destOrd="0" parTransId="{F6853BE1-CA89-4B0F-B850-6EA21252D238}" sibTransId="{B9900714-BAF3-4E4D-A3F2-D1E7FB8EC28E}"/>
    <dgm:cxn modelId="{DF4441E4-BEC1-42C6-8CC5-38BA4FC88DB6}" srcId="{DBC5A42E-710A-4206-AC27-30C9E47E378A}" destId="{B10CB38E-318D-4EC2-BA3D-F6426EC7C51C}" srcOrd="0" destOrd="0" parTransId="{DBEAED6F-E259-420B-9545-7C1504EF257F}" sibTransId="{BF68566F-92F1-407B-B1F4-F7805956CE2F}"/>
    <dgm:cxn modelId="{F20F38E8-2BCD-49B3-9DA7-1337606D3CD8}" type="presOf" srcId="{B00339D5-CE91-4C51-8AE4-4DAA228F5E13}" destId="{7358D172-53BA-4DE5-8818-7AE035043731}" srcOrd="0" destOrd="0" presId="urn:microsoft.com/office/officeart/2005/8/layout/radial3"/>
    <dgm:cxn modelId="{3C7EB670-D7E5-4B08-80E8-A43DAC1846FD}" type="presParOf" srcId="{BCC2A1E0-F5BB-42F0-B346-3BF26E731DCF}" destId="{04E3A70E-976E-4C42-8377-C731EB75DC83}" srcOrd="0" destOrd="0" presId="urn:microsoft.com/office/officeart/2005/8/layout/radial3"/>
    <dgm:cxn modelId="{03C1B8B8-08D6-4593-8F18-339E1121FA38}" type="presParOf" srcId="{04E3A70E-976E-4C42-8377-C731EB75DC83}" destId="{6FEA431D-A2CA-4043-8131-580635354D2E}" srcOrd="0" destOrd="0" presId="urn:microsoft.com/office/officeart/2005/8/layout/radial3"/>
    <dgm:cxn modelId="{1D574BD3-E2AF-4922-B85A-7784DDE2B279}" type="presParOf" srcId="{04E3A70E-976E-4C42-8377-C731EB75DC83}" destId="{7358D172-53BA-4DE5-8818-7AE035043731}" srcOrd="1" destOrd="0" presId="urn:microsoft.com/office/officeart/2005/8/layout/radial3"/>
    <dgm:cxn modelId="{56D9BE9F-96FE-4D4D-881E-3A051A96E9C0}" type="presParOf" srcId="{04E3A70E-976E-4C42-8377-C731EB75DC83}" destId="{B2824CA0-FE13-4B8D-BF94-95AA9D338ED3}" srcOrd="2" destOrd="0" presId="urn:microsoft.com/office/officeart/2005/8/layout/radial3"/>
    <dgm:cxn modelId="{7216FA39-AE85-4327-9895-B0096899FF91}" type="presParOf" srcId="{04E3A70E-976E-4C42-8377-C731EB75DC83}" destId="{A2F9F9E6-465B-4E36-8A45-4CF1CDFC5105}" srcOrd="3" destOrd="0" presId="urn:microsoft.com/office/officeart/2005/8/layout/radial3"/>
    <dgm:cxn modelId="{10C7D197-28C9-4D8C-A31C-428869E96DA0}" type="presParOf" srcId="{04E3A70E-976E-4C42-8377-C731EB75DC83}" destId="{6CDBECA2-9A92-4493-BA3D-DB1AAC9BEA1C}" srcOrd="4" destOrd="0" presId="urn:microsoft.com/office/officeart/2005/8/layout/radial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EA431D-A2CA-4043-8131-580635354D2E}">
      <dsp:nvSpPr>
        <dsp:cNvPr id="0" name=""/>
        <dsp:cNvSpPr/>
      </dsp:nvSpPr>
      <dsp:spPr>
        <a:xfrm>
          <a:off x="2446584" y="1186444"/>
          <a:ext cx="2955703" cy="2955703"/>
        </a:xfrm>
        <a:prstGeom prst="ellipse">
          <a:avLst/>
        </a:prstGeom>
        <a:gradFill rotWithShape="0">
          <a:gsLst>
            <a:gs pos="0">
              <a:schemeClr val="accent2">
                <a:alpha val="50000"/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2">
                <a:alpha val="50000"/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tx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>
              <a:latin typeface="黑体" panose="02010609060101010101" pitchFamily="49" charset="-122"/>
              <a:ea typeface="黑体" panose="02010609060101010101" pitchFamily="49" charset="-122"/>
            </a:rPr>
            <a:t>生命科学</a:t>
          </a:r>
          <a:endParaRPr lang="en-US" altLang="zh-CN" sz="2800" kern="1200" dirty="0">
            <a:latin typeface="黑体" panose="02010609060101010101" pitchFamily="49" charset="-122"/>
            <a:ea typeface="黑体" panose="02010609060101010101" pitchFamily="49" charset="-122"/>
          </a:endParaRPr>
        </a:p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>
              <a:latin typeface="黑体" panose="02010609060101010101" pitchFamily="49" charset="-122"/>
              <a:ea typeface="黑体" panose="02010609060101010101" pitchFamily="49" charset="-122"/>
            </a:rPr>
            <a:t>计算机 数学</a:t>
          </a:r>
          <a:endParaRPr lang="zh-CN" altLang="en-US" sz="2800" kern="1200" dirty="0">
            <a:latin typeface="黑体" panose="02010609060101010101" pitchFamily="49" charset="-122"/>
            <a:ea typeface="黑体" panose="02010609060101010101" pitchFamily="49" charset="-122"/>
          </a:endParaRPr>
        </a:p>
      </dsp:txBody>
      <dsp:txXfrm>
        <a:off x="2879437" y="1619297"/>
        <a:ext cx="2089997" cy="2089997"/>
      </dsp:txXfrm>
    </dsp:sp>
    <dsp:sp modelId="{7358D172-53BA-4DE5-8818-7AE035043731}">
      <dsp:nvSpPr>
        <dsp:cNvPr id="0" name=""/>
        <dsp:cNvSpPr/>
      </dsp:nvSpPr>
      <dsp:spPr>
        <a:xfrm>
          <a:off x="3185510" y="527"/>
          <a:ext cx="1477851" cy="1477851"/>
        </a:xfrm>
        <a:prstGeom prst="ellipse">
          <a:avLst/>
        </a:prstGeom>
        <a:gradFill rotWithShape="0">
          <a:gsLst>
            <a:gs pos="0">
              <a:schemeClr val="accent3">
                <a:alpha val="50000"/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3">
                <a:alpha val="50000"/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tx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ts val="600"/>
            </a:spcAft>
            <a:buNone/>
          </a:pPr>
          <a:r>
            <a:rPr lang="zh-CN" altLang="en-US" sz="3000" kern="1200" dirty="0">
              <a:latin typeface="黑体" panose="02010609060101010101" pitchFamily="49" charset="-122"/>
              <a:ea typeface="黑体" panose="02010609060101010101" pitchFamily="49" charset="-122"/>
            </a:rPr>
            <a:t>二代</a:t>
          </a:r>
          <a:endParaRPr lang="en-US" altLang="zh-CN" sz="3000" kern="1200" dirty="0">
            <a:latin typeface="黑体" panose="02010609060101010101" pitchFamily="49" charset="-122"/>
            <a:ea typeface="黑体" panose="02010609060101010101" pitchFamily="49" charset="-122"/>
          </a:endParaRPr>
        </a:p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ts val="600"/>
            </a:spcAft>
            <a:buNone/>
          </a:pPr>
          <a:r>
            <a:rPr lang="zh-CN" altLang="en-US" sz="3000" kern="1200" dirty="0">
              <a:latin typeface="黑体" panose="02010609060101010101" pitchFamily="49" charset="-122"/>
              <a:ea typeface="黑体" panose="02010609060101010101" pitchFamily="49" charset="-122"/>
            </a:rPr>
            <a:t>测序</a:t>
          </a:r>
        </a:p>
      </dsp:txBody>
      <dsp:txXfrm>
        <a:off x="3401936" y="216953"/>
        <a:ext cx="1044999" cy="1044999"/>
      </dsp:txXfrm>
    </dsp:sp>
    <dsp:sp modelId="{B2824CA0-FE13-4B8D-BF94-95AA9D338ED3}">
      <dsp:nvSpPr>
        <dsp:cNvPr id="0" name=""/>
        <dsp:cNvSpPr/>
      </dsp:nvSpPr>
      <dsp:spPr>
        <a:xfrm>
          <a:off x="5110352" y="1925370"/>
          <a:ext cx="1477851" cy="1477851"/>
        </a:xfrm>
        <a:prstGeom prst="ellipse">
          <a:avLst/>
        </a:prstGeom>
        <a:gradFill rotWithShape="0">
          <a:gsLst>
            <a:gs pos="0">
              <a:schemeClr val="accent4">
                <a:alpha val="50000"/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4">
                <a:alpha val="50000"/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tx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ts val="600"/>
            </a:spcAft>
            <a:buNone/>
          </a:pPr>
          <a:r>
            <a:rPr lang="zh-CN" altLang="en-US" sz="3000" kern="1200" dirty="0">
              <a:latin typeface="黑体" panose="02010609060101010101" pitchFamily="49" charset="-122"/>
              <a:ea typeface="黑体" panose="02010609060101010101" pitchFamily="49" charset="-122"/>
            </a:rPr>
            <a:t>统计算法</a:t>
          </a:r>
          <a:endParaRPr lang="en-US" altLang="zh-CN" sz="3000" kern="1200" dirty="0">
            <a:latin typeface="黑体" panose="02010609060101010101" pitchFamily="49" charset="-122"/>
            <a:ea typeface="黑体" panose="02010609060101010101" pitchFamily="49" charset="-122"/>
          </a:endParaRPr>
        </a:p>
      </dsp:txBody>
      <dsp:txXfrm>
        <a:off x="5326778" y="2141796"/>
        <a:ext cx="1044999" cy="1044999"/>
      </dsp:txXfrm>
    </dsp:sp>
    <dsp:sp modelId="{A2F9F9E6-465B-4E36-8A45-4CF1CDFC5105}">
      <dsp:nvSpPr>
        <dsp:cNvPr id="0" name=""/>
        <dsp:cNvSpPr/>
      </dsp:nvSpPr>
      <dsp:spPr>
        <a:xfrm>
          <a:off x="3185510" y="3850212"/>
          <a:ext cx="1477851" cy="1477851"/>
        </a:xfrm>
        <a:prstGeom prst="ellipse">
          <a:avLst/>
        </a:prstGeom>
        <a:gradFill rotWithShape="0">
          <a:gsLst>
            <a:gs pos="0">
              <a:schemeClr val="accent5">
                <a:alpha val="50000"/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5">
                <a:alpha val="50000"/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tx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ts val="600"/>
            </a:spcAft>
            <a:buNone/>
          </a:pPr>
          <a:r>
            <a:rPr lang="zh-CN" altLang="en-US" sz="3000" kern="1200" dirty="0">
              <a:latin typeface="黑体" panose="02010609060101010101" pitchFamily="49" charset="-122"/>
              <a:ea typeface="黑体" panose="02010609060101010101" pitchFamily="49" charset="-122"/>
            </a:rPr>
            <a:t>医学</a:t>
          </a:r>
          <a:endParaRPr lang="en-US" altLang="zh-CN" sz="3000" kern="1200" dirty="0">
            <a:latin typeface="黑体" panose="02010609060101010101" pitchFamily="49" charset="-122"/>
            <a:ea typeface="黑体" panose="02010609060101010101" pitchFamily="49" charset="-122"/>
          </a:endParaRPr>
        </a:p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ts val="600"/>
            </a:spcAft>
            <a:buNone/>
          </a:pPr>
          <a:r>
            <a:rPr lang="zh-CN" altLang="en-US" sz="3000" kern="1200" dirty="0">
              <a:latin typeface="黑体" panose="02010609060101010101" pitchFamily="49" charset="-122"/>
              <a:ea typeface="黑体" panose="02010609060101010101" pitchFamily="49" charset="-122"/>
            </a:rPr>
            <a:t>智能</a:t>
          </a:r>
        </a:p>
      </dsp:txBody>
      <dsp:txXfrm>
        <a:off x="3401936" y="4066638"/>
        <a:ext cx="1044999" cy="1044999"/>
      </dsp:txXfrm>
    </dsp:sp>
    <dsp:sp modelId="{6CDBECA2-9A92-4493-BA3D-DB1AAC9BEA1C}">
      <dsp:nvSpPr>
        <dsp:cNvPr id="0" name=""/>
        <dsp:cNvSpPr/>
      </dsp:nvSpPr>
      <dsp:spPr>
        <a:xfrm>
          <a:off x="1260667" y="1925370"/>
          <a:ext cx="1477851" cy="1477851"/>
        </a:xfrm>
        <a:prstGeom prst="ellipse">
          <a:avLst/>
        </a:prstGeom>
        <a:gradFill rotWithShape="0">
          <a:gsLst>
            <a:gs pos="0">
              <a:schemeClr val="accent6">
                <a:alpha val="50000"/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6">
                <a:alpha val="50000"/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tx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000" kern="1200" dirty="0">
              <a:latin typeface="黑体" panose="02010609060101010101" pitchFamily="49" charset="-122"/>
              <a:ea typeface="黑体" panose="02010609060101010101" pitchFamily="49" charset="-122"/>
            </a:rPr>
            <a:t>罕见病</a:t>
          </a:r>
        </a:p>
      </dsp:txBody>
      <dsp:txXfrm>
        <a:off x="1477093" y="2141796"/>
        <a:ext cx="1044999" cy="104499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3">
  <dgm:title val=""/>
  <dgm:desc val=""/>
  <dgm:catLst>
    <dgm:cat type="relationship" pri="31000"/>
    <dgm:cat type="cycle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/>
    <dgm:ruleLst/>
    <dgm:layoutNode name="radial">
      <dgm:varLst>
        <dgm:animLvl val="ctr"/>
      </dgm:varLst>
      <dgm:choose name="Name0">
        <dgm:if name="Name1" func="var" arg="dir" op="equ" val="norm">
          <dgm:choose name="Name2">
            <dgm:if name="Name3" axis="ch ch" ptType="node node" st="1 1" cnt="1 0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else name="Name4">
              <dgm:alg type="cycle">
                <dgm:param type="stAng" val="0"/>
                <dgm:param type="spanAng" val="360"/>
                <dgm:param type="ctrShpMap" val="fNode"/>
              </dgm:alg>
            </dgm:else>
          </dgm:choose>
        </dgm:if>
        <dgm:else name="Name5">
          <dgm:alg type="cycle">
            <dgm:param type="stAng" val="0"/>
            <dgm:param type="spanAng" val="-360"/>
            <dgm:param type="ctrShpMap" val="fNode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enterShape" refType="w"/>
        <dgm:constr type="h" for="ch" forName="centerShape" refType="h"/>
        <dgm:constr type="w" for="ch" forName="node" refType="w" fact="0.5"/>
        <dgm:constr type="h" for="ch" forName="node" refType="h" fact="0.5"/>
        <dgm:constr type="sp" refType="w" refFor="ch" refForName="node" fact="-0.2"/>
        <dgm:constr type="sibSp" refType="w" refFor="ch" refForName="node" fact="-0.2"/>
        <dgm:constr type="primFontSz" for="ch" forName="centerShape" val="65"/>
        <dgm:constr type="primFontSz" for="des" forName="node" val="65"/>
        <dgm:constr type="primFontSz" for="ch" forName="node" refType="primFontSz" refFor="ch" refForName="centerShape" op="lte"/>
      </dgm:constrLst>
      <dgm:ruleLst/>
      <dgm:forEach name="Name6" axis="ch" ptType="node" cnt="1">
        <dgm:layoutNode name="centerShape" styleLbl="vennNode1"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7" axis="ch" ptType="node">
          <dgm:layoutNode name="node" styleLbl="venn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#3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A82DE-3DBB-4EE9-9B00-16515567728F}" type="datetimeFigureOut">
              <a:rPr lang="zh-CN" altLang="en-US" smtClean="0"/>
              <a:t>2019/9/11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0489C-327B-4189-BEA0-AD8239A29D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95592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A82DE-3DBB-4EE9-9B00-16515567728F}" type="datetimeFigureOut">
              <a:rPr lang="zh-CN" altLang="en-US" smtClean="0"/>
              <a:t>2019/9/11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0489C-327B-4189-BEA0-AD8239A29D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21916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A82DE-3DBB-4EE9-9B00-16515567728F}" type="datetimeFigureOut">
              <a:rPr lang="zh-CN" altLang="en-US" smtClean="0"/>
              <a:t>2019/9/11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0489C-327B-4189-BEA0-AD8239A29DBA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890828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A82DE-3DBB-4EE9-9B00-16515567728F}" type="datetimeFigureOut">
              <a:rPr lang="zh-CN" altLang="en-US" smtClean="0"/>
              <a:t>2019/9/11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0489C-327B-4189-BEA0-AD8239A29D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63528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言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A82DE-3DBB-4EE9-9B00-16515567728F}" type="datetimeFigureOut">
              <a:rPr lang="zh-CN" altLang="en-US" smtClean="0"/>
              <a:t>2019/9/11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0489C-327B-4189-BEA0-AD8239A29DBA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990486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A82DE-3DBB-4EE9-9B00-16515567728F}" type="datetimeFigureOut">
              <a:rPr lang="zh-CN" altLang="en-US" smtClean="0"/>
              <a:t>2019/9/11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0489C-327B-4189-BEA0-AD8239A29D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16859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A82DE-3DBB-4EE9-9B00-16515567728F}" type="datetimeFigureOut">
              <a:rPr lang="zh-CN" altLang="en-US" smtClean="0"/>
              <a:t>2019/9/11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0489C-327B-4189-BEA0-AD8239A29D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89573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A82DE-3DBB-4EE9-9B00-16515567728F}" type="datetimeFigureOut">
              <a:rPr lang="zh-CN" altLang="en-US" smtClean="0"/>
              <a:t>2019/9/11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0489C-327B-4189-BEA0-AD8239A29D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70732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A82DE-3DBB-4EE9-9B00-16515567728F}" type="datetimeFigureOut">
              <a:rPr lang="zh-CN" altLang="en-US" smtClean="0"/>
              <a:t>2019/9/11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0489C-327B-4189-BEA0-AD8239A29D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8086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A82DE-3DBB-4EE9-9B00-16515567728F}" type="datetimeFigureOut">
              <a:rPr lang="zh-CN" altLang="en-US" smtClean="0"/>
              <a:t>2019/9/11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0489C-327B-4189-BEA0-AD8239A29D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36762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A82DE-3DBB-4EE9-9B00-16515567728F}" type="datetimeFigureOut">
              <a:rPr lang="zh-CN" altLang="en-US" smtClean="0"/>
              <a:t>2019/9/11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0489C-327B-4189-BEA0-AD8239A29D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45538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A82DE-3DBB-4EE9-9B00-16515567728F}" type="datetimeFigureOut">
              <a:rPr lang="zh-CN" altLang="en-US" smtClean="0"/>
              <a:t>2019/9/11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0489C-327B-4189-BEA0-AD8239A29D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74689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A82DE-3DBB-4EE9-9B00-16515567728F}" type="datetimeFigureOut">
              <a:rPr lang="zh-CN" altLang="en-US" smtClean="0"/>
              <a:t>2019/9/11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0489C-327B-4189-BEA0-AD8239A29D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20325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A82DE-3DBB-4EE9-9B00-16515567728F}" type="datetimeFigureOut">
              <a:rPr lang="zh-CN" altLang="en-US" smtClean="0"/>
              <a:t>2019/9/11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0489C-327B-4189-BEA0-AD8239A29D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4100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A82DE-3DBB-4EE9-9B00-16515567728F}" type="datetimeFigureOut">
              <a:rPr lang="zh-CN" altLang="en-US" smtClean="0"/>
              <a:t>2019/9/11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0489C-327B-4189-BEA0-AD8239A29D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07555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A82DE-3DBB-4EE9-9B00-16515567728F}" type="datetimeFigureOut">
              <a:rPr lang="zh-CN" altLang="en-US" smtClean="0"/>
              <a:t>2019/9/11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0489C-327B-4189-BEA0-AD8239A29D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3593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2A82DE-3DBB-4EE9-9B00-16515567728F}" type="datetimeFigureOut">
              <a:rPr lang="zh-CN" altLang="en-US" smtClean="0"/>
              <a:t>2019/9/11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CC00489C-327B-4189-BEA0-AD8239A29D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50782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wangyi-fudan/BIOL130173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ebp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54AE6F8-AD64-4B23-9D18-964A9CCD8DF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/>
              <a:t>生物医学背景的学生为什么和如何学习机器学习？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43F1F40-6A03-4B6A-B13E-71611560EEE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/>
              <a:t>生命科学中的机器学习</a:t>
            </a:r>
            <a:br>
              <a:rPr lang="en-US" altLang="zh-CN"/>
            </a:br>
            <a:r>
              <a:rPr lang="en-US" altLang="zh-CN"/>
              <a:t>BIOL130173</a:t>
            </a:r>
          </a:p>
          <a:p>
            <a:r>
              <a:rPr lang="zh-CN" altLang="en-US"/>
              <a:t>王一</a:t>
            </a:r>
          </a:p>
        </p:txBody>
      </p:sp>
    </p:spTree>
    <p:extLst>
      <p:ext uri="{BB962C8B-B14F-4D97-AF65-F5344CB8AC3E}">
        <p14:creationId xmlns:p14="http://schemas.microsoft.com/office/powerpoint/2010/main" val="2106556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8AAC5B-DF2F-40CE-B553-A56961176D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538037"/>
            <a:ext cx="8596668" cy="1320800"/>
          </a:xfrm>
        </p:spPr>
        <p:txBody>
          <a:bodyPr/>
          <a:lstStyle/>
          <a:p>
            <a:r>
              <a:rPr lang="zh-CN" altLang="en-US"/>
              <a:t>论文投稿推荐和</a:t>
            </a:r>
            <a:r>
              <a:rPr lang="en-US" altLang="zh-CN"/>
              <a:t>Chinglish</a:t>
            </a:r>
            <a:r>
              <a:rPr lang="zh-CN" altLang="en-US"/>
              <a:t>检出</a:t>
            </a:r>
            <a:br>
              <a:rPr lang="en-US" altLang="zh-CN"/>
            </a:br>
            <a:r>
              <a:rPr lang="en-US" altLang="zh-CN"/>
              <a:t>www.drwang.top</a:t>
            </a:r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4C3AB18-8266-4276-A343-5653159A4C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BEAD2E6-55CC-412E-8FB6-48E61ECAC7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02" y="1693627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0982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953D16-E0CC-4DB4-814F-FF0FD598E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小一机器人健康点评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C97832C-9964-4068-84A7-715D030B42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D06BCCC-B85E-4AE4-83DD-4048CF6ABB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10813"/>
            <a:ext cx="9144000" cy="51435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F3CC8206-03BA-4036-B4F8-7ACE282AEB18}"/>
              </a:ext>
            </a:extLst>
          </p:cNvPr>
          <p:cNvSpPr txBox="1"/>
          <p:nvPr/>
        </p:nvSpPr>
        <p:spPr>
          <a:xfrm>
            <a:off x="6082746" y="5661331"/>
            <a:ext cx="30612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>
                <a:solidFill>
                  <a:srgbClr val="FF0000"/>
                </a:solidFill>
              </a:rPr>
              <a:t>58.87.113.187</a:t>
            </a:r>
          </a:p>
          <a:p>
            <a:r>
              <a:rPr lang="zh-CN" altLang="en-US" sz="2000">
                <a:solidFill>
                  <a:srgbClr val="FF0000"/>
                </a:solidFill>
              </a:rPr>
              <a:t>授权码：</a:t>
            </a:r>
            <a:r>
              <a:rPr lang="en-US" altLang="zh-CN" sz="2000">
                <a:solidFill>
                  <a:srgbClr val="FF0000"/>
                </a:solidFill>
              </a:rPr>
              <a:t>fudan</a:t>
            </a:r>
            <a:endParaRPr lang="zh-CN" altLang="en-US" sz="20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00969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9BF0C2A-D4A6-42B7-9BEF-5373C9E9A7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108668"/>
            <a:ext cx="8596668" cy="1320800"/>
          </a:xfrm>
        </p:spPr>
        <p:txBody>
          <a:bodyPr/>
          <a:lstStyle/>
          <a:p>
            <a:r>
              <a:rPr lang="zh-CN" altLang="en-US"/>
              <a:t>基于电子病历的</a:t>
            </a:r>
            <a:r>
              <a:rPr lang="en-US" altLang="zh-CN"/>
              <a:t>AI</a:t>
            </a:r>
            <a:r>
              <a:rPr lang="zh-CN" altLang="en-US"/>
              <a:t>诊断</a:t>
            </a:r>
          </a:p>
        </p:txBody>
      </p:sp>
      <p:pic>
        <p:nvPicPr>
          <p:cNvPr id="5" name="dfcd1e3753407a09026a619e419e3bd6">
            <a:hlinkClick r:id="" action="ppaction://media"/>
            <a:extLst>
              <a:ext uri="{FF2B5EF4-FFF2-40B4-BE49-F238E27FC236}">
                <a16:creationId xmlns:a16="http://schemas.microsoft.com/office/drawing/2014/main" id="{47370383-5E62-4D59-8E9C-728B9588F809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3610" y="1152628"/>
            <a:ext cx="9877210" cy="5596704"/>
          </a:xfrm>
        </p:spPr>
      </p:pic>
    </p:spTree>
    <p:extLst>
      <p:ext uri="{BB962C8B-B14F-4D97-AF65-F5344CB8AC3E}">
        <p14:creationId xmlns:p14="http://schemas.microsoft.com/office/powerpoint/2010/main" val="1672078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93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660E66E-D005-4CFB-BB28-675E76EBB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小一与人类分歧的病例单盲评判</a:t>
            </a:r>
          </a:p>
        </p:txBody>
      </p:sp>
      <p:pic>
        <p:nvPicPr>
          <p:cNvPr id="4" name="内容占位符 5">
            <a:extLst>
              <a:ext uri="{FF2B5EF4-FFF2-40B4-BE49-F238E27FC236}">
                <a16:creationId xmlns:a16="http://schemas.microsoft.com/office/drawing/2014/main" id="{C7701B4E-0DDA-4868-AE72-9C7451FF07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581" y="1521108"/>
            <a:ext cx="5638177" cy="510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8048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84D168-4CC7-468C-8332-9AAE10D9B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机器人是工业文明的梦，</a:t>
            </a:r>
            <a:r>
              <a:rPr lang="en-US" altLang="zh-CN"/>
              <a:t>out</a:t>
            </a:r>
            <a:r>
              <a:rPr lang="zh-CN" altLang="en-US"/>
              <a:t>了</a:t>
            </a:r>
            <a:br>
              <a:rPr lang="en-US" altLang="zh-CN"/>
            </a:br>
            <a:r>
              <a:rPr lang="zh-CN" altLang="en-US"/>
              <a:t>人工智能是后工业文明的梦</a:t>
            </a: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B335C395-013B-4CA2-9540-6140E99F9A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704" y="2437606"/>
            <a:ext cx="4508500" cy="3327400"/>
          </a:xfr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9EE97CB2-1BEF-4C0A-9F65-43AA4FC84B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2391" y="2379413"/>
            <a:ext cx="6400800" cy="3600450"/>
          </a:xfrm>
          <a:prstGeom prst="rect">
            <a:avLst/>
          </a:prstGeom>
        </p:spPr>
      </p:pic>
      <p:sp>
        <p:nvSpPr>
          <p:cNvPr id="7" name="箭头: 右 6">
            <a:extLst>
              <a:ext uri="{FF2B5EF4-FFF2-40B4-BE49-F238E27FC236}">
                <a16:creationId xmlns:a16="http://schemas.microsoft.com/office/drawing/2014/main" id="{38A6FE75-F329-4921-A394-71DE0FB27FC0}"/>
              </a:ext>
            </a:extLst>
          </p:cNvPr>
          <p:cNvSpPr/>
          <p:nvPr/>
        </p:nvSpPr>
        <p:spPr>
          <a:xfrm>
            <a:off x="4837471" y="3755923"/>
            <a:ext cx="589936" cy="4326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38870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185387-140F-48D5-BA99-FB53923867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以人工智能为代表的第四次工业革命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E48BB679-320F-4A7C-9E5F-C2613D0D6C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5963" y="2047132"/>
            <a:ext cx="7061200" cy="3733800"/>
          </a:xfrm>
          <a:prstGeom prst="rect">
            <a:avLst/>
          </a:prstGeom>
        </p:spPr>
      </p:pic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FC611F8A-2FF8-433D-B9AA-965BB241E2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67" y="1421115"/>
            <a:ext cx="6102888" cy="3881437"/>
          </a:xfr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A78B7B52-F2F0-4663-B616-4F748A0CF522}"/>
              </a:ext>
            </a:extLst>
          </p:cNvPr>
          <p:cNvSpPr/>
          <p:nvPr/>
        </p:nvSpPr>
        <p:spPr>
          <a:xfrm>
            <a:off x="455876" y="5627691"/>
            <a:ext cx="6096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/>
              <a:t>9</a:t>
            </a:r>
            <a:r>
              <a:rPr lang="zh-CN" altLang="en-US"/>
              <a:t>月</a:t>
            </a:r>
            <a:r>
              <a:rPr lang="en-US" altLang="zh-CN"/>
              <a:t>6</a:t>
            </a:r>
            <a:r>
              <a:rPr lang="zh-CN" altLang="en-US"/>
              <a:t>日，华为心声社区发布了任正非接受</a:t>
            </a:r>
            <a:r>
              <a:rPr lang="en-US" altLang="zh-CN"/>
              <a:t>BBC“</a:t>
            </a:r>
            <a:r>
              <a:rPr lang="zh-CN" altLang="en-US"/>
              <a:t>故事工场”纪录片采访的纪要，任正非再次谈到了</a:t>
            </a:r>
            <a:r>
              <a:rPr lang="en-US" altLang="zh-CN"/>
              <a:t>5g</a:t>
            </a:r>
            <a:r>
              <a:rPr lang="zh-CN" altLang="en-US"/>
              <a:t>和人工智能。任正非指出，</a:t>
            </a:r>
            <a:r>
              <a:rPr lang="en-US" altLang="zh-CN" b="1">
                <a:solidFill>
                  <a:srgbClr val="FF0000"/>
                </a:solidFill>
              </a:rPr>
              <a:t>5G</a:t>
            </a:r>
            <a:r>
              <a:rPr lang="zh-CN" altLang="en-US" b="1">
                <a:solidFill>
                  <a:srgbClr val="FF0000"/>
                </a:solidFill>
              </a:rPr>
              <a:t>实际上是一个“小儿科”的产品</a:t>
            </a:r>
            <a:r>
              <a:rPr lang="zh-CN" altLang="en-US">
                <a:solidFill>
                  <a:srgbClr val="FF0000"/>
                </a:solidFill>
              </a:rPr>
              <a:t>，</a:t>
            </a:r>
            <a:r>
              <a:rPr lang="en-US" altLang="zh-CN">
                <a:solidFill>
                  <a:srgbClr val="FF0000"/>
                </a:solidFill>
              </a:rPr>
              <a:t>5G</a:t>
            </a:r>
            <a:r>
              <a:rPr lang="zh-CN" altLang="en-US">
                <a:solidFill>
                  <a:srgbClr val="FF0000"/>
                </a:solidFill>
              </a:rPr>
              <a:t>是人工智能的支撑系统</a:t>
            </a:r>
            <a:r>
              <a:rPr lang="zh-CN" altLang="en-US"/>
              <a:t>，因为它有低时延的优点。</a:t>
            </a:r>
          </a:p>
        </p:txBody>
      </p:sp>
    </p:spTree>
    <p:extLst>
      <p:ext uri="{BB962C8B-B14F-4D97-AF65-F5344CB8AC3E}">
        <p14:creationId xmlns:p14="http://schemas.microsoft.com/office/powerpoint/2010/main" val="6002297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1CCE884-91D1-4FE2-ABAA-AEE346665A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200"/>
              <a:t>工业革命，浩浩汤汤，顺之者昌，逆之者亡。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008ADF8-0B17-4DC9-BA9F-3835B50ECB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98" y="3271468"/>
            <a:ext cx="7810500" cy="3543300"/>
          </a:xfrm>
          <a:prstGeom prst="rect">
            <a:avLst/>
          </a:prstGeom>
        </p:spPr>
      </p:pic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A5C2C19D-B290-4CBE-A634-0A905C8C24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3470" y="1945903"/>
            <a:ext cx="5822155" cy="3881437"/>
          </a:xfrm>
        </p:spPr>
      </p:pic>
    </p:spTree>
    <p:extLst>
      <p:ext uri="{BB962C8B-B14F-4D97-AF65-F5344CB8AC3E}">
        <p14:creationId xmlns:p14="http://schemas.microsoft.com/office/powerpoint/2010/main" val="10836876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FF369E-F509-415C-B471-2DEE1D17B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人工智能</a:t>
            </a:r>
            <a:r>
              <a:rPr lang="en-US" altLang="zh-CN"/>
              <a:t>x</a:t>
            </a:r>
            <a:r>
              <a:rPr lang="zh-CN" altLang="en-US"/>
              <a:t>医学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2AB168A-6C27-4571-9BAF-34BBDE7814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9095" y="-2"/>
            <a:ext cx="3604956" cy="6858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990595D-46D7-466F-A571-42B615FD73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508" y="1702490"/>
            <a:ext cx="4732020" cy="509778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69CD5C1-805D-4907-82DE-4F742BC0CB86}"/>
              </a:ext>
            </a:extLst>
          </p:cNvPr>
          <p:cNvSpPr txBox="1"/>
          <p:nvPr/>
        </p:nvSpPr>
        <p:spPr>
          <a:xfrm>
            <a:off x="9545618" y="5239910"/>
            <a:ext cx="1387425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/>
              <a:t>Topol,2019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9209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E7CF45-6A87-4154-BE5A-A5E0A379F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人工智能医学影像处理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5632C7A-6FDB-4377-933F-95C681C2CB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824" y="2455296"/>
            <a:ext cx="10372725" cy="31242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D13BC043-E49E-402C-ADE8-F10660C3AF89}"/>
              </a:ext>
            </a:extLst>
          </p:cNvPr>
          <p:cNvSpPr txBox="1"/>
          <p:nvPr/>
        </p:nvSpPr>
        <p:spPr>
          <a:xfrm>
            <a:off x="9151952" y="5979382"/>
            <a:ext cx="240924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/>
              <a:t>Esteva et al ,2019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49278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E7B13F-C530-4338-AA11-4C60F1CBE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人工智能电子病历分析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AFE4424-B268-4A5B-8AE4-4202E30C91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193" y="1534272"/>
            <a:ext cx="10296525" cy="46482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D362BDD6-8510-4293-910F-DC1FBAF80A61}"/>
              </a:ext>
            </a:extLst>
          </p:cNvPr>
          <p:cNvSpPr txBox="1"/>
          <p:nvPr/>
        </p:nvSpPr>
        <p:spPr>
          <a:xfrm>
            <a:off x="9151952" y="6408752"/>
            <a:ext cx="240924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/>
              <a:t>Esteva et al ,2019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50468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34BB379-6CAB-4B71-BAFA-3096B0628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课程理念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B2FF8DC-DD02-4041-A207-5DF1BD89D4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200"/>
              <a:t>入门性质，求浅求易</a:t>
            </a:r>
            <a:endParaRPr lang="en-US" altLang="zh-CN" sz="2200"/>
          </a:p>
          <a:p>
            <a:endParaRPr lang="en-US" altLang="zh-CN" sz="2200"/>
          </a:p>
          <a:p>
            <a:r>
              <a:rPr lang="zh-CN" altLang="en-US" sz="2200"/>
              <a:t>重视操作，一半时间上机</a:t>
            </a:r>
            <a:endParaRPr lang="en-US" altLang="zh-CN" sz="2200"/>
          </a:p>
          <a:p>
            <a:endParaRPr lang="en-US" altLang="zh-CN" sz="2200"/>
          </a:p>
          <a:p>
            <a:r>
              <a:rPr lang="zh-CN" altLang="en-US" sz="2200"/>
              <a:t>点拨理念，处处留个念想</a:t>
            </a:r>
            <a:endParaRPr lang="en-US" altLang="zh-CN" sz="2200"/>
          </a:p>
        </p:txBody>
      </p:sp>
    </p:spTree>
    <p:extLst>
      <p:ext uri="{BB962C8B-B14F-4D97-AF65-F5344CB8AC3E}">
        <p14:creationId xmlns:p14="http://schemas.microsoft.com/office/powerpoint/2010/main" val="15389231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3BD492-D829-450B-AFF2-BC21C5B82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人工智能在基因组学中的应用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8CBBA71-A14B-4277-BB4A-0E2CC5669E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670" y="1720340"/>
            <a:ext cx="10239375" cy="465772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6A3415B7-CF93-444C-B90E-FF0161BE5623}"/>
              </a:ext>
            </a:extLst>
          </p:cNvPr>
          <p:cNvSpPr txBox="1"/>
          <p:nvPr/>
        </p:nvSpPr>
        <p:spPr>
          <a:xfrm>
            <a:off x="9151952" y="6416705"/>
            <a:ext cx="240924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/>
              <a:t>Esteva et al ,2019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62491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6298522-EFA5-4B3F-9F82-EA858ABC50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人工智能多模态整合框架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1CCF746-4394-4861-96E9-63BA502244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494" y="1864705"/>
            <a:ext cx="4991100" cy="425767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F2CE599-0CF6-4E80-9FAB-1FF3FCFBD406}"/>
              </a:ext>
            </a:extLst>
          </p:cNvPr>
          <p:cNvSpPr txBox="1"/>
          <p:nvPr/>
        </p:nvSpPr>
        <p:spPr>
          <a:xfrm>
            <a:off x="9151952" y="6329239"/>
            <a:ext cx="240924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/>
              <a:t>Esteva et al ,2019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45967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6C1E04-C907-4FEC-9205-B2EECE187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人工智能根据面部特征识别罕见病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F225B8C-B178-4B2E-BDE7-7BF0DF9E71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073" y="1615481"/>
            <a:ext cx="10477500" cy="477202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425B79E0-2464-4EFF-9E31-85882641905B}"/>
              </a:ext>
            </a:extLst>
          </p:cNvPr>
          <p:cNvSpPr txBox="1"/>
          <p:nvPr/>
        </p:nvSpPr>
        <p:spPr>
          <a:xfrm>
            <a:off x="9151952" y="6440559"/>
            <a:ext cx="240924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/>
              <a:t>Gurovich  et al ,2019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80462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D06631D-A66A-42BF-A90E-6B0F8E0128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我的“体用合一”的复合型创新体系</a:t>
            </a:r>
          </a:p>
        </p:txBody>
      </p:sp>
      <p:graphicFrame>
        <p:nvGraphicFramePr>
          <p:cNvPr id="8" name="内容占位符 5">
            <a:extLst>
              <a:ext uri="{FF2B5EF4-FFF2-40B4-BE49-F238E27FC236}">
                <a16:creationId xmlns:a16="http://schemas.microsoft.com/office/drawing/2014/main" id="{B87133F6-5EFD-469F-87E0-1607C7DFFDE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76366666"/>
              </p:ext>
            </p:extLst>
          </p:nvPr>
        </p:nvGraphicFramePr>
        <p:xfrm>
          <a:off x="1115616" y="1412776"/>
          <a:ext cx="7848872" cy="53285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22664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2D841E-4580-450E-ACD7-2FEA99D56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如何在生物医学背景下学习机器学习？</a:t>
            </a:r>
            <a:br>
              <a:rPr lang="en-US" altLang="zh-CN"/>
            </a:br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B46607D-99BD-4E35-9FF1-DD98CF081C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CN" altLang="en-US" sz="2400" dirty="0"/>
              <a:t>高中和本科数学不要丢掉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zh-CN" altLang="en-US" sz="2400" dirty="0"/>
              <a:t>充分掌握一门编程语言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zh-CN" altLang="en-US" sz="2400" dirty="0"/>
              <a:t>打好统计学基础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zh-CN" altLang="en-US" sz="2400" dirty="0"/>
              <a:t>学一点机器学习理念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zh-CN" altLang="en-US" sz="2400" dirty="0"/>
              <a:t>听说一点</a:t>
            </a:r>
            <a:r>
              <a:rPr lang="en-US" altLang="zh-CN" sz="2400" dirty="0"/>
              <a:t>AI</a:t>
            </a:r>
            <a:r>
              <a:rPr lang="zh-CN" altLang="en-US" sz="2400" dirty="0"/>
              <a:t>知识</a:t>
            </a: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22852539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EA70B3-CC2A-4091-915D-C290AD8FD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高中和本科数学不要丢掉</a:t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4464361-02D4-45B1-9421-83F32233B2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/>
              <a:t>高中所有数学知识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zh-CN" altLang="en-US" sz="2400" dirty="0"/>
              <a:t>微积分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zh-CN" altLang="en-US" sz="2400" dirty="0"/>
              <a:t>线性代数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zh-CN" altLang="en-US" sz="2400" dirty="0"/>
              <a:t>概率论</a:t>
            </a: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15105781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1237D1D-45FE-4355-9D72-504DD921E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充分掌握一门编程语言</a:t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B2BDEEE-16E2-4A7B-A357-543D4D7C8F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400" dirty="0"/>
              <a:t>C++		</a:t>
            </a:r>
            <a:r>
              <a:rPr lang="zh-CN" altLang="en-US" sz="2400" dirty="0"/>
              <a:t>功力上不封顶。据说很难？高中一个月自学完。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en-US" altLang="zh-CN" sz="2400" dirty="0"/>
              <a:t>Python	</a:t>
            </a:r>
            <a:r>
              <a:rPr lang="zh-CN" altLang="en-US" sz="2400" dirty="0"/>
              <a:t>前途无量，人工智能主流。让下一代学习？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en-US" altLang="zh-CN" sz="2400" dirty="0"/>
              <a:t>R		</a:t>
            </a:r>
            <a:r>
              <a:rPr lang="zh-CN" altLang="en-US" sz="2400" dirty="0"/>
              <a:t>简单有效，论文利器。</a:t>
            </a:r>
            <a:r>
              <a:rPr lang="zh-CN" altLang="en-US" sz="2400" dirty="0">
                <a:solidFill>
                  <a:srgbClr val="7030A0"/>
                </a:solidFill>
              </a:rPr>
              <a:t>本课程用</a:t>
            </a:r>
            <a:r>
              <a:rPr lang="en-US" altLang="zh-CN" sz="2400" dirty="0">
                <a:solidFill>
                  <a:srgbClr val="7030A0"/>
                </a:solidFill>
              </a:rPr>
              <a:t>R</a:t>
            </a:r>
          </a:p>
          <a:p>
            <a:endParaRPr lang="en-US" altLang="zh-CN" sz="2400" dirty="0"/>
          </a:p>
          <a:p>
            <a:r>
              <a:rPr lang="zh-CN" altLang="en-US" sz="2400" dirty="0">
                <a:solidFill>
                  <a:srgbClr val="C00000"/>
                </a:solidFill>
              </a:rPr>
              <a:t>关键是要有热情，勤于练习，熟能生巧。</a:t>
            </a:r>
            <a:endParaRPr lang="en-US" altLang="zh-CN" sz="2400" dirty="0">
              <a:solidFill>
                <a:srgbClr val="C00000"/>
              </a:solidFill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804558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63F677E-DEC1-4734-9579-32C2A9913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打好统计学基础</a:t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E1063DD-9596-437A-A2E6-B26F71636A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数理统计</a:t>
            </a:r>
            <a:endParaRPr lang="en-US" altLang="zh-CN" dirty="0"/>
          </a:p>
          <a:p>
            <a:r>
              <a:rPr lang="zh-CN" altLang="en-US" dirty="0"/>
              <a:t>高等数理统计</a:t>
            </a:r>
            <a:endParaRPr lang="en-US" altLang="zh-CN" dirty="0"/>
          </a:p>
          <a:p>
            <a:r>
              <a:rPr lang="zh-CN" altLang="en-US" dirty="0"/>
              <a:t>非参统计</a:t>
            </a:r>
            <a:endParaRPr lang="en-US" altLang="zh-CN" dirty="0"/>
          </a:p>
          <a:p>
            <a:r>
              <a:rPr lang="zh-CN" altLang="en-US" dirty="0"/>
              <a:t>贝叶斯统计</a:t>
            </a:r>
            <a:endParaRPr lang="en-US" altLang="zh-CN" dirty="0"/>
          </a:p>
          <a:p>
            <a:r>
              <a:rPr lang="zh-CN" altLang="en-US" dirty="0"/>
              <a:t>多元统计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sz="2400" dirty="0"/>
              <a:t>不要怕书单长，回头讲</a:t>
            </a:r>
            <a:r>
              <a:rPr lang="zh-CN" altLang="en-US" sz="2400" dirty="0">
                <a:solidFill>
                  <a:srgbClr val="C00000"/>
                </a:solidFill>
              </a:rPr>
              <a:t>读书秘诀</a:t>
            </a:r>
            <a:endParaRPr lang="en-US" altLang="zh-CN" sz="2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18527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06EC7E-46D2-4151-AC0D-63D77E585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学一点机器学习理念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401BEBA-B101-460C-82E1-ABFFAB17EC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800" dirty="0"/>
              <a:t>各种有监督机器学习方法都要有初步了解</a:t>
            </a:r>
            <a:endParaRPr lang="en-US" altLang="zh-CN" sz="2800" dirty="0"/>
          </a:p>
          <a:p>
            <a:endParaRPr lang="en-US" altLang="zh-CN" sz="2800" dirty="0"/>
          </a:p>
          <a:p>
            <a:r>
              <a:rPr lang="zh-CN" altLang="en-US" sz="2800" dirty="0"/>
              <a:t>无监督学习方法要掌握</a:t>
            </a:r>
            <a:endParaRPr lang="en-US" altLang="zh-CN" sz="2800" dirty="0"/>
          </a:p>
          <a:p>
            <a:endParaRPr lang="en-US" altLang="zh-CN" sz="2800" dirty="0"/>
          </a:p>
          <a:p>
            <a:r>
              <a:rPr lang="zh-CN" altLang="en-US" sz="2800" dirty="0"/>
              <a:t>正则化方面的知识要掌握</a:t>
            </a:r>
            <a:endParaRPr lang="en-US" altLang="zh-CN" sz="2800" dirty="0"/>
          </a:p>
          <a:p>
            <a:endParaRPr lang="en-US" altLang="zh-CN" sz="2800" dirty="0"/>
          </a:p>
          <a:p>
            <a:r>
              <a:rPr lang="zh-CN" altLang="en-US" sz="2800" dirty="0"/>
              <a:t>模型选择等方面的知识要懂一点</a:t>
            </a:r>
          </a:p>
        </p:txBody>
      </p:sp>
    </p:spTree>
    <p:extLst>
      <p:ext uri="{BB962C8B-B14F-4D97-AF65-F5344CB8AC3E}">
        <p14:creationId xmlns:p14="http://schemas.microsoft.com/office/powerpoint/2010/main" val="26404171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AB32AB-8014-4594-8BE9-6C5EAC8C9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听说一点</a:t>
            </a:r>
            <a:r>
              <a:rPr lang="en-US" altLang="zh-CN" dirty="0"/>
              <a:t>AI</a:t>
            </a:r>
            <a:r>
              <a:rPr lang="zh-CN" altLang="en-US" dirty="0"/>
              <a:t>知识</a:t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6D1DA84-B93D-49B5-B131-27D3539223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/>
              <a:t>要知道国内外</a:t>
            </a:r>
            <a:r>
              <a:rPr lang="en-US" altLang="zh-CN" sz="2400" dirty="0"/>
              <a:t>AI</a:t>
            </a:r>
            <a:r>
              <a:rPr lang="zh-CN" altLang="en-US" sz="2400" dirty="0"/>
              <a:t>的最新进展。公众号，知乎等。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zh-CN" altLang="en-US" sz="2400" dirty="0"/>
              <a:t>对深度神经网络基础要掌握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zh-CN" altLang="en-US" sz="2400" dirty="0"/>
              <a:t>对各种变种神经网络要听说过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zh-CN" altLang="en-US" sz="2400" dirty="0"/>
              <a:t>有兴趣参加一些比赛</a:t>
            </a: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32251386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3A604B-D581-4308-832C-86001C99A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课程要求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9C73EB8-F441-4F0E-B960-1F515E942A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sz="2200" dirty="0"/>
              <a:t>自带笔记本</a:t>
            </a:r>
            <a:r>
              <a:rPr lang="zh-CN" altLang="en-US" sz="2200"/>
              <a:t>电脑听课</a:t>
            </a:r>
            <a:endParaRPr lang="en-US" altLang="zh-CN" sz="2200" dirty="0"/>
          </a:p>
          <a:p>
            <a:endParaRPr lang="en-US" altLang="zh-CN" sz="2200"/>
          </a:p>
          <a:p>
            <a:r>
              <a:rPr lang="zh-CN" altLang="en-US" sz="2200"/>
              <a:t>成绩</a:t>
            </a:r>
            <a:r>
              <a:rPr lang="zh-CN" altLang="en-US" sz="2200" dirty="0"/>
              <a:t>权重：</a:t>
            </a:r>
            <a:endParaRPr lang="en-US" altLang="zh-CN" sz="2200" dirty="0"/>
          </a:p>
          <a:p>
            <a:pPr lvl="1"/>
            <a:r>
              <a:rPr lang="zh-CN" altLang="en-US" sz="2200" dirty="0"/>
              <a:t>上课</a:t>
            </a:r>
            <a:r>
              <a:rPr lang="zh-CN" altLang="en-US" sz="2200"/>
              <a:t>出勤：</a:t>
            </a:r>
            <a:r>
              <a:rPr lang="en-US" altLang="zh-CN" sz="2200" dirty="0"/>
              <a:t>5</a:t>
            </a:r>
            <a:r>
              <a:rPr lang="en-US" altLang="zh-CN" sz="2200"/>
              <a:t>0</a:t>
            </a:r>
            <a:r>
              <a:rPr lang="en-US" altLang="zh-CN" sz="2200" dirty="0"/>
              <a:t>%</a:t>
            </a:r>
          </a:p>
          <a:p>
            <a:pPr lvl="1"/>
            <a:r>
              <a:rPr lang="zh-CN" altLang="en-US" sz="2200" dirty="0"/>
              <a:t>课堂</a:t>
            </a:r>
            <a:r>
              <a:rPr lang="zh-CN" altLang="en-US" sz="2200"/>
              <a:t>活跃：</a:t>
            </a:r>
            <a:r>
              <a:rPr lang="en-US" altLang="zh-CN" sz="2200"/>
              <a:t>10%</a:t>
            </a:r>
            <a:r>
              <a:rPr lang="zh-CN" altLang="en-US" sz="2200"/>
              <a:t>，有一次提问即得分</a:t>
            </a:r>
            <a:endParaRPr lang="en-US" altLang="zh-CN" sz="2200" dirty="0"/>
          </a:p>
          <a:p>
            <a:pPr lvl="1"/>
            <a:r>
              <a:rPr lang="zh-CN" altLang="en-US" sz="2200" dirty="0"/>
              <a:t>期末</a:t>
            </a:r>
            <a:r>
              <a:rPr lang="zh-CN" altLang="en-US" sz="2200"/>
              <a:t>考试：</a:t>
            </a:r>
            <a:r>
              <a:rPr lang="en-US" altLang="zh-CN" sz="2200"/>
              <a:t>40%</a:t>
            </a:r>
          </a:p>
          <a:p>
            <a:endParaRPr lang="en-US" altLang="zh-CN" sz="2400"/>
          </a:p>
          <a:p>
            <a:r>
              <a:rPr lang="zh-CN" altLang="en-US" sz="2400"/>
              <a:t>课程资料：</a:t>
            </a:r>
            <a:endParaRPr lang="en-US" altLang="zh-CN" sz="2400"/>
          </a:p>
          <a:p>
            <a:pPr lvl="1"/>
            <a:r>
              <a:rPr lang="en-US" altLang="zh-CN" sz="2200">
                <a:hlinkClick r:id="rId2"/>
              </a:rPr>
              <a:t>https://github.com/wangyi-fudan/BIOL130173</a:t>
            </a:r>
            <a:endParaRPr lang="en-US" altLang="zh-CN" sz="2200"/>
          </a:p>
          <a:p>
            <a:endParaRPr lang="en-US" altLang="zh-CN" sz="2400" dirty="0"/>
          </a:p>
          <a:p>
            <a:pPr lvl="1"/>
            <a:endParaRPr lang="zh-CN" altLang="en-US" sz="2200" dirty="0"/>
          </a:p>
        </p:txBody>
      </p:sp>
    </p:spTree>
    <p:extLst>
      <p:ext uri="{BB962C8B-B14F-4D97-AF65-F5344CB8AC3E}">
        <p14:creationId xmlns:p14="http://schemas.microsoft.com/office/powerpoint/2010/main" val="20069415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C016F85-E27F-4294-9D5B-3B188C1A4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读书秘诀：</a:t>
            </a:r>
            <a:r>
              <a:rPr lang="zh-CN" altLang="en-US" dirty="0">
                <a:solidFill>
                  <a:srgbClr val="7030A0"/>
                </a:solidFill>
              </a:rPr>
              <a:t>观其大略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D781D69-C5F5-4403-BCF2-337CCC1497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753299"/>
            <a:ext cx="8596668" cy="4924338"/>
          </a:xfrm>
        </p:spPr>
        <p:txBody>
          <a:bodyPr>
            <a:normAutofit/>
          </a:bodyPr>
          <a:lstStyle/>
          <a:p>
            <a:r>
              <a:rPr lang="zh-CN" altLang="en-US" sz="2400" dirty="0">
                <a:solidFill>
                  <a:schemeClr val="tx1"/>
                </a:solidFill>
              </a:rPr>
              <a:t>快速通读，看不懂的地方跳过去，以后慢慢会懂。</a:t>
            </a:r>
            <a:endParaRPr lang="en-US" altLang="zh-CN" sz="2400" dirty="0">
              <a:solidFill>
                <a:schemeClr val="tx1"/>
              </a:solidFill>
            </a:endParaRPr>
          </a:p>
          <a:p>
            <a:endParaRPr lang="en-US" altLang="zh-CN" sz="2400" dirty="0">
              <a:solidFill>
                <a:schemeClr val="tx1"/>
              </a:solidFill>
            </a:endParaRPr>
          </a:p>
          <a:p>
            <a:r>
              <a:rPr lang="zh-CN" altLang="en-US" sz="2400" dirty="0">
                <a:solidFill>
                  <a:schemeClr val="tx1"/>
                </a:solidFill>
              </a:rPr>
              <a:t>搞明白“输入输出”就算大体掌握了知识，不用拆开黑箱。</a:t>
            </a:r>
            <a:endParaRPr lang="en-US" altLang="zh-CN" sz="2400" dirty="0">
              <a:solidFill>
                <a:schemeClr val="tx1"/>
              </a:solidFill>
            </a:endParaRPr>
          </a:p>
          <a:p>
            <a:endParaRPr lang="en-US" altLang="zh-CN" sz="2400" dirty="0">
              <a:solidFill>
                <a:schemeClr val="tx1"/>
              </a:solidFill>
            </a:endParaRPr>
          </a:p>
          <a:p>
            <a:r>
              <a:rPr lang="zh-CN" altLang="en-US" sz="2400" dirty="0">
                <a:solidFill>
                  <a:schemeClr val="tx1"/>
                </a:solidFill>
              </a:rPr>
              <a:t>处处留个念想。知其有，而不知其所以然。</a:t>
            </a:r>
            <a:endParaRPr lang="en-US" altLang="zh-CN" sz="2400" dirty="0">
              <a:solidFill>
                <a:schemeClr val="tx1"/>
              </a:solidFill>
            </a:endParaRPr>
          </a:p>
          <a:p>
            <a:endParaRPr lang="en-US" altLang="zh-CN" sz="2400" dirty="0">
              <a:solidFill>
                <a:schemeClr val="tx1"/>
              </a:solidFill>
            </a:endParaRPr>
          </a:p>
          <a:p>
            <a:r>
              <a:rPr lang="zh-CN" altLang="en-US" sz="2400" dirty="0">
                <a:solidFill>
                  <a:schemeClr val="tx1"/>
                </a:solidFill>
              </a:rPr>
              <a:t>跳出具体细节来问：这个作者到底想说明什么？</a:t>
            </a:r>
            <a:endParaRPr lang="en-US" altLang="zh-CN" sz="2400" dirty="0">
              <a:solidFill>
                <a:schemeClr val="tx1"/>
              </a:solidFill>
            </a:endParaRPr>
          </a:p>
          <a:p>
            <a:endParaRPr lang="en-US" altLang="zh-CN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84277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FFC9EA7-2D9D-47A7-BADC-7B3881578C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读书秘诀：</a:t>
            </a:r>
            <a:r>
              <a:rPr lang="zh-CN" altLang="en-US" dirty="0">
                <a:solidFill>
                  <a:srgbClr val="7030A0"/>
                </a:solidFill>
              </a:rPr>
              <a:t>实践出真知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3DA1B90-908E-4691-A637-60A23A7A80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sz="2200" dirty="0">
                <a:solidFill>
                  <a:schemeClr val="tx1"/>
                </a:solidFill>
              </a:rPr>
              <a:t>高中式念书的好日子到头</a:t>
            </a:r>
            <a:r>
              <a:rPr lang="zh-CN" altLang="en-US" sz="2200">
                <a:solidFill>
                  <a:schemeClr val="tx1"/>
                </a:solidFill>
              </a:rPr>
              <a:t>了。实践才是王道。</a:t>
            </a:r>
            <a:endParaRPr lang="en-US" altLang="zh-CN" sz="2200" dirty="0">
              <a:solidFill>
                <a:schemeClr val="tx1"/>
              </a:solidFill>
            </a:endParaRPr>
          </a:p>
          <a:p>
            <a:endParaRPr lang="en-US" altLang="zh-CN" sz="2200" dirty="0">
              <a:solidFill>
                <a:schemeClr val="tx1"/>
              </a:solidFill>
            </a:endParaRPr>
          </a:p>
          <a:p>
            <a:r>
              <a:rPr lang="zh-CN" altLang="en-US" sz="2200" dirty="0">
                <a:solidFill>
                  <a:schemeClr val="tx1"/>
                </a:solidFill>
              </a:rPr>
              <a:t>通过实践可以让你看懂以前看不懂的书本知识。</a:t>
            </a:r>
            <a:endParaRPr lang="en-US" altLang="zh-CN" sz="2200" dirty="0">
              <a:solidFill>
                <a:schemeClr val="tx1"/>
              </a:solidFill>
            </a:endParaRPr>
          </a:p>
          <a:p>
            <a:endParaRPr lang="en-US" altLang="zh-CN" sz="2200" dirty="0">
              <a:solidFill>
                <a:schemeClr val="tx1"/>
              </a:solidFill>
            </a:endParaRPr>
          </a:p>
          <a:p>
            <a:r>
              <a:rPr lang="zh-CN" altLang="en-US" sz="2200" dirty="0">
                <a:solidFill>
                  <a:schemeClr val="tx1"/>
                </a:solidFill>
              </a:rPr>
              <a:t>实践可以让你熟练掌握复杂技能。</a:t>
            </a:r>
            <a:endParaRPr lang="en-US" altLang="zh-CN" sz="2200" dirty="0">
              <a:solidFill>
                <a:schemeClr val="tx1"/>
              </a:solidFill>
            </a:endParaRPr>
          </a:p>
          <a:p>
            <a:endParaRPr lang="en-US" altLang="zh-CN" sz="2200" dirty="0">
              <a:solidFill>
                <a:schemeClr val="tx1"/>
              </a:solidFill>
            </a:endParaRPr>
          </a:p>
          <a:p>
            <a:r>
              <a:rPr lang="zh-CN" altLang="en-US" sz="2200" dirty="0">
                <a:solidFill>
                  <a:schemeClr val="tx1"/>
                </a:solidFill>
              </a:rPr>
              <a:t>未来的知识一半来自自己实践。</a:t>
            </a:r>
            <a:endParaRPr lang="en-US" altLang="zh-CN" sz="2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altLang="zh-CN" sz="2200" dirty="0">
              <a:solidFill>
                <a:schemeClr val="tx1"/>
              </a:solidFill>
            </a:endParaRPr>
          </a:p>
          <a:p>
            <a:r>
              <a:rPr lang="zh-CN" altLang="en-US" sz="2200" dirty="0">
                <a:solidFill>
                  <a:schemeClr val="tx1"/>
                </a:solidFill>
              </a:rPr>
              <a:t>实践创造新知识。</a:t>
            </a:r>
            <a:endParaRPr lang="en-US" altLang="zh-CN" sz="2200" dirty="0">
              <a:solidFill>
                <a:schemeClr val="tx1"/>
              </a:solidFill>
            </a:endParaRPr>
          </a:p>
          <a:p>
            <a:endParaRPr lang="en-US" altLang="zh-CN" sz="2400" dirty="0">
              <a:solidFill>
                <a:schemeClr val="tx1"/>
              </a:solidFill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274535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7CCDF1-8637-4D71-92C6-82C9CA025F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读书秘诀：</a:t>
            </a:r>
            <a:r>
              <a:rPr lang="zh-CN" altLang="en-US" dirty="0">
                <a:solidFill>
                  <a:srgbClr val="7030A0"/>
                </a:solidFill>
              </a:rPr>
              <a:t>勇于创新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C5D2744-F04F-47A2-AF19-2DB9998C80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200" dirty="0">
                <a:solidFill>
                  <a:srgbClr val="C00000"/>
                </a:solidFill>
              </a:rPr>
              <a:t>课本上的每一句话，你只要用全心去“格”，都是可以被扩展的，甚至可能颠覆。</a:t>
            </a:r>
            <a:endParaRPr lang="en-US" altLang="zh-CN" sz="2200" dirty="0">
              <a:solidFill>
                <a:srgbClr val="C00000"/>
              </a:solidFill>
            </a:endParaRPr>
          </a:p>
          <a:p>
            <a:endParaRPr lang="en-US" altLang="zh-CN" sz="2200" dirty="0">
              <a:solidFill>
                <a:schemeClr val="tx1"/>
              </a:solidFill>
            </a:endParaRPr>
          </a:p>
          <a:p>
            <a:r>
              <a:rPr lang="en-US" altLang="zh-CN" sz="2200" dirty="0">
                <a:solidFill>
                  <a:schemeClr val="tx1"/>
                </a:solidFill>
              </a:rPr>
              <a:t>PCA =&gt;Structural PCA</a:t>
            </a:r>
          </a:p>
          <a:p>
            <a:endParaRPr lang="en-US" altLang="zh-CN" sz="2200" dirty="0">
              <a:solidFill>
                <a:schemeClr val="tx1"/>
              </a:solidFill>
            </a:endParaRPr>
          </a:p>
          <a:p>
            <a:r>
              <a:rPr lang="en-US" altLang="zh-CN" sz="2200" dirty="0">
                <a:solidFill>
                  <a:schemeClr val="tx1"/>
                </a:solidFill>
              </a:rPr>
              <a:t>2X2 Fisher‘s Exact Test =&gt; 2X2X2 Fisher‘s Exact Test</a:t>
            </a:r>
          </a:p>
          <a:p>
            <a:endParaRPr lang="zh-CN" altLang="en-US" sz="2200" dirty="0">
              <a:solidFill>
                <a:schemeClr val="tx1"/>
              </a:solidFill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45031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89C7A7-6BB3-44EE-9C29-A5F64F95FD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提问时间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03F7857-4DE7-47C8-9794-5307A118E6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423278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AA8D2B-132E-46EB-B11B-851E0C07A0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姚音 教授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9BA3309-FFF5-44B6-8FB2-C606271A7C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/>
              <a:t>1987/09-1991/07</a:t>
            </a:r>
            <a:r>
              <a:rPr lang="zh-CN" altLang="zh-CN"/>
              <a:t>，美国内布拉斯加大学，生物学学士</a:t>
            </a:r>
            <a:endParaRPr lang="en-US" altLang="zh-CN"/>
          </a:p>
          <a:p>
            <a:r>
              <a:rPr lang="en-US" altLang="zh-CN"/>
              <a:t>1991/09-1996/07</a:t>
            </a:r>
            <a:r>
              <a:rPr lang="zh-CN" altLang="zh-CN"/>
              <a:t>，美国哥伦比亚大学，遗传学博士</a:t>
            </a:r>
            <a:endParaRPr lang="en-US" altLang="zh-CN"/>
          </a:p>
          <a:p>
            <a:r>
              <a:rPr lang="en-US" altLang="zh-CN"/>
              <a:t>1996-1997</a:t>
            </a:r>
            <a:r>
              <a:rPr lang="zh-CN" altLang="zh-CN"/>
              <a:t>，法国国际癌症研究机构 博士后</a:t>
            </a:r>
            <a:endParaRPr lang="en-US" altLang="zh-CN"/>
          </a:p>
          <a:p>
            <a:r>
              <a:rPr lang="en-US" altLang="zh-CN"/>
              <a:t>1997-1998</a:t>
            </a:r>
            <a:r>
              <a:rPr lang="zh-CN" altLang="zh-CN"/>
              <a:t>，美国匹兹堡大学 助理教授</a:t>
            </a:r>
            <a:r>
              <a:rPr lang="en-US" altLang="zh-CN"/>
              <a:t> (</a:t>
            </a:r>
            <a:r>
              <a:rPr lang="zh-CN" altLang="zh-CN"/>
              <a:t>研究系列</a:t>
            </a:r>
            <a:r>
              <a:rPr lang="en-US" altLang="zh-CN"/>
              <a:t>)</a:t>
            </a:r>
            <a:endParaRPr lang="zh-CN" altLang="zh-CN"/>
          </a:p>
          <a:p>
            <a:pPr lvl="0">
              <a:buClr>
                <a:srgbClr val="90C226"/>
              </a:buClr>
            </a:pPr>
            <a:r>
              <a:rPr lang="en-US" altLang="zh-CN">
                <a:solidFill>
                  <a:prstClr val="black">
                    <a:lumMod val="75000"/>
                    <a:lumOff val="25000"/>
                  </a:prstClr>
                </a:solidFill>
              </a:rPr>
              <a:t>1998-2004</a:t>
            </a:r>
            <a:r>
              <a:rPr lang="zh-CN" altLang="zh-CN">
                <a:solidFill>
                  <a:prstClr val="black">
                    <a:lumMod val="75000"/>
                    <a:lumOff val="25000"/>
                  </a:prstClr>
                </a:solidFill>
              </a:rPr>
              <a:t>，美国约翰</a:t>
            </a:r>
            <a:r>
              <a:rPr lang="en-US" altLang="zh-CN">
                <a:solidFill>
                  <a:prstClr val="black">
                    <a:lumMod val="75000"/>
                    <a:lumOff val="25000"/>
                  </a:prstClr>
                </a:solidFill>
              </a:rPr>
              <a:t>•</a:t>
            </a:r>
            <a:r>
              <a:rPr lang="zh-CN" altLang="zh-CN">
                <a:solidFill>
                  <a:prstClr val="black">
                    <a:lumMod val="75000"/>
                    <a:lumOff val="25000"/>
                  </a:prstClr>
                </a:solidFill>
              </a:rPr>
              <a:t>霍普金斯</a:t>
            </a:r>
            <a:r>
              <a:rPr lang="en-US" altLang="zh-CN">
                <a:solidFill>
                  <a:prstClr val="black">
                    <a:lumMod val="75000"/>
                    <a:lumOff val="25000"/>
                  </a:prstClr>
                </a:solidFill>
              </a:rPr>
              <a:t>•</a:t>
            </a:r>
            <a:r>
              <a:rPr lang="zh-CN" altLang="zh-CN">
                <a:solidFill>
                  <a:prstClr val="black">
                    <a:lumMod val="75000"/>
                    <a:lumOff val="25000"/>
                  </a:prstClr>
                </a:solidFill>
              </a:rPr>
              <a:t>布隆伯格公共卫生学院 助理教授</a:t>
            </a:r>
          </a:p>
          <a:p>
            <a:r>
              <a:rPr lang="en-US" altLang="zh-CN"/>
              <a:t>2004-2007</a:t>
            </a:r>
            <a:r>
              <a:rPr lang="zh-CN" altLang="zh-CN"/>
              <a:t>，美国约翰</a:t>
            </a:r>
            <a:r>
              <a:rPr lang="en-US" altLang="zh-CN"/>
              <a:t>•</a:t>
            </a:r>
            <a:r>
              <a:rPr lang="zh-CN" altLang="zh-CN"/>
              <a:t>霍普金斯</a:t>
            </a:r>
            <a:r>
              <a:rPr lang="en-US" altLang="zh-CN"/>
              <a:t>•</a:t>
            </a:r>
            <a:r>
              <a:rPr lang="zh-CN" altLang="zh-CN"/>
              <a:t>布隆伯格公共卫生学院 副教授</a:t>
            </a:r>
          </a:p>
          <a:p>
            <a:r>
              <a:rPr lang="en-US" altLang="zh-CN"/>
              <a:t>2007-2017</a:t>
            </a:r>
            <a:r>
              <a:rPr lang="zh-CN" altLang="zh-CN"/>
              <a:t>，美国国家精神卫生研究所遗传流行病学研究组 项目首席</a:t>
            </a:r>
          </a:p>
          <a:p>
            <a:r>
              <a:rPr lang="en-US" altLang="zh-CN"/>
              <a:t>2018-</a:t>
            </a:r>
            <a:r>
              <a:rPr lang="zh-CN" altLang="zh-CN"/>
              <a:t>今，</a:t>
            </a:r>
            <a:r>
              <a:rPr lang="en-US" altLang="zh-CN"/>
              <a:t>  </a:t>
            </a:r>
            <a:r>
              <a:rPr lang="zh-CN" altLang="zh-CN"/>
              <a:t>复旦大学生命科学学院 特聘教授</a:t>
            </a:r>
            <a:endParaRPr lang="en-US" altLang="zh-CN"/>
          </a:p>
          <a:p>
            <a:endParaRPr lang="zh-CN" altLang="zh-CN"/>
          </a:p>
          <a:p>
            <a:endParaRPr lang="zh-CN" altLang="zh-CN"/>
          </a:p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1EDE9BC-2843-4B45-83E3-AE0BD1E79F2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131"/>
          <a:stretch/>
        </p:blipFill>
        <p:spPr>
          <a:xfrm>
            <a:off x="9374588" y="20112"/>
            <a:ext cx="2794668" cy="3311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1616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91BB43-3102-4492-BE5D-B9CCB290E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黄强 教授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A00B025-C832-46AF-A30B-1CF7D65E0E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男，</a:t>
            </a:r>
            <a:r>
              <a:rPr lang="en-US" altLang="zh-CN"/>
              <a:t>1969</a:t>
            </a:r>
            <a:r>
              <a:rPr lang="zh-CN" altLang="en-US"/>
              <a:t>年</a:t>
            </a:r>
            <a:r>
              <a:rPr lang="en-US" altLang="zh-CN"/>
              <a:t>12</a:t>
            </a:r>
            <a:r>
              <a:rPr lang="zh-CN" altLang="en-US"/>
              <a:t>月生，博士，教授，博士生导师。</a:t>
            </a:r>
            <a:endParaRPr lang="en-US" altLang="zh-CN"/>
          </a:p>
          <a:p>
            <a:r>
              <a:rPr lang="en-US" altLang="zh-CN"/>
              <a:t>1991</a:t>
            </a:r>
            <a:r>
              <a:rPr lang="zh-CN" altLang="en-US"/>
              <a:t>年本科毕业于浙江大学化学系，获学士学位 </a:t>
            </a:r>
            <a:r>
              <a:rPr lang="en-US" altLang="zh-CN"/>
              <a:t>(</a:t>
            </a:r>
            <a:r>
              <a:rPr lang="zh-CN" altLang="en-US"/>
              <a:t>化学专业</a:t>
            </a:r>
            <a:r>
              <a:rPr lang="en-US" altLang="zh-CN"/>
              <a:t>)</a:t>
            </a:r>
            <a:r>
              <a:rPr lang="zh-CN" altLang="en-US"/>
              <a:t>。</a:t>
            </a:r>
            <a:endParaRPr lang="en-US" altLang="zh-CN"/>
          </a:p>
          <a:p>
            <a:r>
              <a:rPr lang="zh-CN" altLang="en-US"/>
              <a:t>分别于</a:t>
            </a:r>
            <a:r>
              <a:rPr lang="en-US" altLang="zh-CN"/>
              <a:t>1994</a:t>
            </a:r>
            <a:r>
              <a:rPr lang="zh-CN" altLang="en-US"/>
              <a:t>、</a:t>
            </a:r>
            <a:r>
              <a:rPr lang="en-US" altLang="zh-CN"/>
              <a:t>1998</a:t>
            </a:r>
            <a:r>
              <a:rPr lang="zh-CN" altLang="en-US"/>
              <a:t>年在浙大获硕士、博士学位 </a:t>
            </a:r>
            <a:r>
              <a:rPr lang="en-US" altLang="zh-CN"/>
              <a:t>(</a:t>
            </a:r>
            <a:r>
              <a:rPr lang="zh-CN" altLang="en-US"/>
              <a:t>物理化学专业</a:t>
            </a:r>
            <a:r>
              <a:rPr lang="en-US" altLang="zh-CN"/>
              <a:t>)</a:t>
            </a:r>
            <a:r>
              <a:rPr lang="zh-CN" altLang="en-US"/>
              <a:t>。</a:t>
            </a:r>
            <a:endParaRPr lang="en-US" altLang="zh-CN"/>
          </a:p>
          <a:p>
            <a:r>
              <a:rPr lang="en-US" altLang="zh-CN"/>
              <a:t>1999-2000</a:t>
            </a:r>
            <a:r>
              <a:rPr lang="zh-CN" altLang="en-US"/>
              <a:t>年在柏林洪堡大学生物系分子生物物理专业从事博士后研究。</a:t>
            </a:r>
            <a:endParaRPr lang="en-US" altLang="zh-CN"/>
          </a:p>
          <a:p>
            <a:r>
              <a:rPr lang="en-US" altLang="zh-CN"/>
              <a:t>2001-2003</a:t>
            </a:r>
            <a:r>
              <a:rPr lang="zh-CN" altLang="en-US"/>
              <a:t>年间又两次回到该系及到台湾中山大学化学系继续研究工作。</a:t>
            </a:r>
            <a:endParaRPr lang="en-US" altLang="zh-CN"/>
          </a:p>
          <a:p>
            <a:r>
              <a:rPr lang="en-US" altLang="zh-CN"/>
              <a:t>2004</a:t>
            </a:r>
            <a:r>
              <a:rPr lang="zh-CN" altLang="en-US"/>
              <a:t>年</a:t>
            </a:r>
            <a:r>
              <a:rPr lang="en-US" altLang="zh-CN"/>
              <a:t>12</a:t>
            </a:r>
            <a:r>
              <a:rPr lang="zh-CN" altLang="en-US"/>
              <a:t>月进入复旦大学生命科学学院工作。</a:t>
            </a:r>
            <a:endParaRPr lang="en-US" altLang="zh-CN"/>
          </a:p>
          <a:p>
            <a:r>
              <a:rPr lang="en-US" altLang="zh-CN"/>
              <a:t>2005</a:t>
            </a:r>
            <a:r>
              <a:rPr lang="zh-CN" altLang="en-US"/>
              <a:t>年起历任副教授、教授。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AC6B0B1-DC26-4DEC-8B21-AF8FF96413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0" y="0"/>
            <a:ext cx="3048000" cy="310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2577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94BAE3-6189-45C2-B698-3ABAB62789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/>
              <a:t>陆晨琪 副教授</a:t>
            </a:r>
            <a:br>
              <a:rPr lang="zh-CN" altLang="zh-CN"/>
            </a:br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25AA402-8120-477F-B367-3222E44E4E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1999-2003</a:t>
            </a:r>
            <a:r>
              <a:rPr lang="zh-CN" altLang="zh-CN"/>
              <a:t>年就读于复旦大学生命科学学院生物科学专业，获学士学位；</a:t>
            </a:r>
            <a:endParaRPr lang="en-US" altLang="zh-CN"/>
          </a:p>
          <a:p>
            <a:r>
              <a:rPr lang="en-US" altLang="zh-CN"/>
              <a:t>2003-2008</a:t>
            </a:r>
            <a:r>
              <a:rPr lang="zh-CN" altLang="zh-CN"/>
              <a:t>年就读于复旦大学生命科学学院遗传学专业硕博连读，获博士学位；</a:t>
            </a:r>
            <a:endParaRPr lang="en-US" altLang="zh-CN"/>
          </a:p>
          <a:p>
            <a:r>
              <a:rPr lang="en-US" altLang="zh-CN"/>
              <a:t>2008-2012</a:t>
            </a:r>
            <a:r>
              <a:rPr lang="zh-CN" altLang="zh-CN"/>
              <a:t>年进入复旦大学数理科技创新平台任助理研究员</a:t>
            </a:r>
            <a:r>
              <a:rPr lang="zh-CN" altLang="en-US"/>
              <a:t>。</a:t>
            </a:r>
            <a:endParaRPr lang="en-US" altLang="zh-CN"/>
          </a:p>
          <a:p>
            <a:r>
              <a:rPr lang="en-US" altLang="zh-CN"/>
              <a:t>2011-2012</a:t>
            </a:r>
            <a:r>
              <a:rPr lang="zh-CN" altLang="zh-CN"/>
              <a:t>年赴英国伯明翰大学生命科学系进行学术访问；</a:t>
            </a:r>
            <a:endParaRPr lang="en-US" altLang="zh-CN"/>
          </a:p>
          <a:p>
            <a:r>
              <a:rPr lang="en-US" altLang="zh-CN"/>
              <a:t>2012</a:t>
            </a:r>
            <a:r>
              <a:rPr lang="zh-CN" altLang="zh-CN"/>
              <a:t>年进入复旦大学生命科学学院</a:t>
            </a:r>
            <a:r>
              <a:rPr lang="zh-CN" altLang="en-US"/>
              <a:t>。</a:t>
            </a:r>
            <a:endParaRPr lang="en-US" altLang="zh-CN"/>
          </a:p>
          <a:p>
            <a:r>
              <a:rPr lang="en-US" altLang="zh-CN"/>
              <a:t>2017</a:t>
            </a:r>
            <a:r>
              <a:rPr lang="zh-CN" altLang="zh-CN"/>
              <a:t>年晋升副教授。</a:t>
            </a:r>
          </a:p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B6C1F85-DA88-4B87-89A4-3515472D1F1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4500" y="0"/>
            <a:ext cx="28575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4687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E5EA08-2B76-43E4-9AEC-756A2E638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王一 青年副研究员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C62893C-1067-406C-97FB-9D012CB39D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zh-CN"/>
              <a:t>男,1981年出生，遗传学博士。</a:t>
            </a:r>
          </a:p>
          <a:p>
            <a:r>
              <a:rPr lang="zh-CN" altLang="zh-CN"/>
              <a:t>2000.9-2004.7： 复旦大学生命科学学院，学士。</a:t>
            </a:r>
          </a:p>
          <a:p>
            <a:r>
              <a:rPr lang="zh-CN" altLang="zh-CN"/>
              <a:t>2004.9-2009.12：复旦大学现代人类学教育部重点实验室，遗传学博士</a:t>
            </a:r>
            <a:r>
              <a:rPr lang="zh-CN" altLang="en-US"/>
              <a:t>。</a:t>
            </a:r>
            <a:endParaRPr lang="zh-CN" altLang="zh-CN"/>
          </a:p>
          <a:p>
            <a:r>
              <a:rPr lang="zh-CN" altLang="zh-CN"/>
              <a:t>2010.4-2011.8： 美国贝勒医学院人类基因组测序中心，博士后。</a:t>
            </a:r>
          </a:p>
          <a:p>
            <a:r>
              <a:rPr lang="zh-CN" altLang="zh-CN"/>
              <a:t>2012.8-2016.7： 复旦大学现代人类学教育部重点实验室，科研助理。</a:t>
            </a:r>
          </a:p>
          <a:p>
            <a:r>
              <a:rPr lang="zh-CN" altLang="zh-CN"/>
              <a:t>2016.8-今	 ： 复旦大学生命科学学院青年副研究员</a:t>
            </a:r>
          </a:p>
          <a:p>
            <a:endParaRPr lang="zh-CN" altLang="en-US"/>
          </a:p>
        </p:txBody>
      </p:sp>
      <p:pic>
        <p:nvPicPr>
          <p:cNvPr id="4" name="Picture">
            <a:extLst>
              <a:ext uri="{FF2B5EF4-FFF2-40B4-BE49-F238E27FC236}">
                <a16:creationId xmlns:a16="http://schemas.microsoft.com/office/drawing/2014/main" id="{FA431238-55A8-4ABD-9D77-7B23E01151EF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rcRect l="29980" r="24302" b="54565"/>
          <a:stretch>
            <a:fillRect/>
          </a:stretch>
        </p:blipFill>
        <p:spPr bwMode="auto">
          <a:xfrm>
            <a:off x="9827947" y="31806"/>
            <a:ext cx="2308393" cy="3252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7177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926A48-CEF4-4306-8BD3-4B6F1DBB6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为什么生物医学背景要学习机器学习？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A4240CC-41A0-49AC-85A3-07484FAE4E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200"/>
              <a:t>AI</a:t>
            </a:r>
            <a:r>
              <a:rPr lang="zh-CN" altLang="en-US" sz="2200"/>
              <a:t>既是人类的梦想，也是现实中工业革命</a:t>
            </a:r>
            <a:endParaRPr lang="en-US" altLang="zh-CN" sz="2200"/>
          </a:p>
          <a:p>
            <a:endParaRPr lang="en-US" altLang="zh-CN" sz="2200"/>
          </a:p>
          <a:p>
            <a:r>
              <a:rPr lang="zh-CN" altLang="en-US" sz="2200"/>
              <a:t>生物医学中的需求越来越大，体现为 </a:t>
            </a:r>
            <a:r>
              <a:rPr lang="en-US" altLang="zh-CN" sz="2200"/>
              <a:t>AI x</a:t>
            </a:r>
          </a:p>
          <a:p>
            <a:endParaRPr lang="en-US" altLang="zh-CN" sz="2200"/>
          </a:p>
          <a:p>
            <a:r>
              <a:rPr lang="zh-CN" altLang="en-US" sz="2200"/>
              <a:t>生物</a:t>
            </a:r>
            <a:r>
              <a:rPr lang="en-US" altLang="zh-CN" sz="2200"/>
              <a:t>+</a:t>
            </a:r>
            <a:r>
              <a:rPr lang="zh-CN" altLang="en-US" sz="2200"/>
              <a:t>统计</a:t>
            </a:r>
            <a:r>
              <a:rPr lang="en-US" altLang="zh-CN" sz="2200"/>
              <a:t>+</a:t>
            </a:r>
            <a:r>
              <a:rPr lang="zh-CN" altLang="en-US" sz="2200"/>
              <a:t>计算机的复合型人才是未来的竞争要求</a:t>
            </a:r>
            <a:endParaRPr lang="en-US" altLang="zh-CN" sz="2200"/>
          </a:p>
        </p:txBody>
      </p:sp>
    </p:spTree>
    <p:extLst>
      <p:ext uri="{BB962C8B-B14F-4D97-AF65-F5344CB8AC3E}">
        <p14:creationId xmlns:p14="http://schemas.microsoft.com/office/powerpoint/2010/main" val="4159384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9C2EB4-8CB7-446F-A66F-D38712D64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2800"/>
              <a:t>“人不是因为伟大才善梦，而是因为善梦才伟大”</a:t>
            </a:r>
            <a:br>
              <a:rPr lang="en-US" altLang="zh-CN" sz="2800"/>
            </a:br>
            <a:r>
              <a:rPr lang="zh-CN" altLang="en-US" sz="2800"/>
              <a:t>－－钟扬</a:t>
            </a:r>
          </a:p>
        </p:txBody>
      </p:sp>
      <p:pic>
        <p:nvPicPr>
          <p:cNvPr id="13" name="内容占位符 12">
            <a:extLst>
              <a:ext uri="{FF2B5EF4-FFF2-40B4-BE49-F238E27FC236}">
                <a16:creationId xmlns:a16="http://schemas.microsoft.com/office/drawing/2014/main" id="{6E781C5C-B259-43DA-B840-39917257F0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6883" y="1826892"/>
            <a:ext cx="5785714" cy="4512857"/>
          </a:xfr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0AD7379C-BD81-488A-98B1-C7D51E292444}"/>
              </a:ext>
            </a:extLst>
          </p:cNvPr>
          <p:cNvSpPr txBox="1"/>
          <p:nvPr/>
        </p:nvSpPr>
        <p:spPr>
          <a:xfrm>
            <a:off x="545284" y="1930727"/>
            <a:ext cx="5080932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>
                <a:solidFill>
                  <a:srgbClr val="00B0F0"/>
                </a:solidFill>
              </a:rPr>
              <a:t>2000</a:t>
            </a:r>
            <a:r>
              <a:rPr lang="zh-CN" altLang="en-US" sz="2400">
                <a:solidFill>
                  <a:srgbClr val="00B0F0"/>
                </a:solidFill>
              </a:rPr>
              <a:t>年高考</a:t>
            </a:r>
            <a:endParaRPr lang="en-US" altLang="zh-CN" sz="2400" dirty="0">
              <a:solidFill>
                <a:srgbClr val="00B0F0"/>
              </a:solidFill>
            </a:endParaRPr>
          </a:p>
          <a:p>
            <a:r>
              <a:rPr lang="zh-CN" altLang="en-US" sz="2400" dirty="0"/>
              <a:t>我：想去中科大学机器人。</a:t>
            </a:r>
            <a:endParaRPr lang="en-US" altLang="zh-CN" sz="2400" dirty="0"/>
          </a:p>
          <a:p>
            <a:r>
              <a:rPr lang="zh-CN" altLang="en-US" sz="2400" dirty="0"/>
              <a:t>父亲：二十一世纪是生物的世纪。。。</a:t>
            </a:r>
            <a:endParaRPr lang="en-US" altLang="zh-CN" sz="2400" dirty="0"/>
          </a:p>
          <a:p>
            <a:endParaRPr lang="en-US" altLang="zh-CN" sz="2400" dirty="0">
              <a:solidFill>
                <a:srgbClr val="00B0F0"/>
              </a:solidFill>
            </a:endParaRPr>
          </a:p>
          <a:p>
            <a:r>
              <a:rPr lang="zh-CN" altLang="en-US" sz="2400" dirty="0">
                <a:solidFill>
                  <a:srgbClr val="00B0F0"/>
                </a:solidFill>
              </a:rPr>
              <a:t>二十年历程</a:t>
            </a:r>
            <a:endParaRPr lang="en-US" altLang="zh-CN" sz="2400" dirty="0">
              <a:solidFill>
                <a:srgbClr val="00B0F0"/>
              </a:solidFill>
            </a:endParaRPr>
          </a:p>
          <a:p>
            <a:r>
              <a:rPr lang="zh-CN" altLang="en-US" sz="2400" dirty="0"/>
              <a:t>父亲是对的：不念生物不上科学正轨。当年</a:t>
            </a:r>
            <a:r>
              <a:rPr lang="en-US" altLang="zh-CN" sz="2400" dirty="0"/>
              <a:t>AI</a:t>
            </a:r>
            <a:r>
              <a:rPr lang="zh-CN" altLang="en-US" sz="2400" dirty="0"/>
              <a:t>还没上正轨，入坑即死坑。</a:t>
            </a:r>
            <a:endParaRPr lang="en-US" altLang="zh-CN" sz="2400" dirty="0"/>
          </a:p>
          <a:p>
            <a:r>
              <a:rPr lang="zh-CN" altLang="en-US" sz="2400" dirty="0"/>
              <a:t>我也是对的：人工智能是未来的大势所趋，体现为工业革命。</a:t>
            </a:r>
            <a:endParaRPr lang="en-US" altLang="zh-CN" sz="2400" dirty="0"/>
          </a:p>
          <a:p>
            <a:r>
              <a:rPr lang="zh-CN" altLang="en-US" sz="2400" dirty="0">
                <a:solidFill>
                  <a:srgbClr val="C00000"/>
                </a:solidFill>
              </a:rPr>
              <a:t>生命科学是所有科技发力的对象，</a:t>
            </a:r>
            <a:endParaRPr lang="en-US" altLang="zh-CN" sz="2400" dirty="0">
              <a:solidFill>
                <a:srgbClr val="C00000"/>
              </a:solidFill>
            </a:endParaRPr>
          </a:p>
          <a:p>
            <a:r>
              <a:rPr lang="zh-CN" altLang="en-US" sz="2400" dirty="0">
                <a:solidFill>
                  <a:srgbClr val="C00000"/>
                </a:solidFill>
              </a:rPr>
              <a:t>人工智能是对所有领域发力武器。</a:t>
            </a:r>
            <a:endParaRPr lang="en-US" altLang="zh-CN" sz="2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3128606"/>
      </p:ext>
    </p:extLst>
  </p:cSld>
  <p:clrMapOvr>
    <a:masterClrMapping/>
  </p:clrMapOvr>
</p:sld>
</file>

<file path=ppt/theme/theme1.xml><?xml version="1.0" encoding="utf-8"?>
<a:theme xmlns:a="http://schemas.openxmlformats.org/drawingml/2006/main" name="平面">
  <a:themeElements>
    <a:clrScheme name="平面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平面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平面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455</TotalTime>
  <Words>1038</Words>
  <Application>Microsoft Office PowerPoint</Application>
  <PresentationFormat>宽屏</PresentationFormat>
  <Paragraphs>173</Paragraphs>
  <Slides>33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33</vt:i4>
      </vt:variant>
    </vt:vector>
  </HeadingPairs>
  <TitlesOfParts>
    <vt:vector size="40" baseType="lpstr">
      <vt:lpstr>方正姚体</vt:lpstr>
      <vt:lpstr>黑体</vt:lpstr>
      <vt:lpstr>华文新魏</vt:lpstr>
      <vt:lpstr>Arial</vt:lpstr>
      <vt:lpstr>Trebuchet MS</vt:lpstr>
      <vt:lpstr>Wingdings 3</vt:lpstr>
      <vt:lpstr>平面</vt:lpstr>
      <vt:lpstr>生物医学背景的学生为什么和如何学习机器学习？</vt:lpstr>
      <vt:lpstr>课程理念</vt:lpstr>
      <vt:lpstr>课程要求</vt:lpstr>
      <vt:lpstr>姚音 教授</vt:lpstr>
      <vt:lpstr>黄强 教授</vt:lpstr>
      <vt:lpstr>陆晨琪 副教授 </vt:lpstr>
      <vt:lpstr>王一 青年副研究员</vt:lpstr>
      <vt:lpstr>为什么生物医学背景要学习机器学习？</vt:lpstr>
      <vt:lpstr>“人不是因为伟大才善梦，而是因为善梦才伟大” －－钟扬</vt:lpstr>
      <vt:lpstr>论文投稿推荐和Chinglish检出 www.drwang.top</vt:lpstr>
      <vt:lpstr>小一机器人健康点评</vt:lpstr>
      <vt:lpstr>基于电子病历的AI诊断</vt:lpstr>
      <vt:lpstr>小一与人类分歧的病例单盲评判</vt:lpstr>
      <vt:lpstr>机器人是工业文明的梦，out了 人工智能是后工业文明的梦</vt:lpstr>
      <vt:lpstr>以人工智能为代表的第四次工业革命</vt:lpstr>
      <vt:lpstr>工业革命，浩浩汤汤，顺之者昌，逆之者亡。</vt:lpstr>
      <vt:lpstr>人工智能x医学</vt:lpstr>
      <vt:lpstr>人工智能医学影像处理</vt:lpstr>
      <vt:lpstr>人工智能电子病历分析</vt:lpstr>
      <vt:lpstr>人工智能在基因组学中的应用</vt:lpstr>
      <vt:lpstr>人工智能多模态整合框架</vt:lpstr>
      <vt:lpstr>人工智能根据面部特征识别罕见病</vt:lpstr>
      <vt:lpstr>我的“体用合一”的复合型创新体系</vt:lpstr>
      <vt:lpstr>如何在生物医学背景下学习机器学习？ </vt:lpstr>
      <vt:lpstr>高中和本科数学不要丢掉 </vt:lpstr>
      <vt:lpstr>充分掌握一门编程语言 </vt:lpstr>
      <vt:lpstr>打好统计学基础 </vt:lpstr>
      <vt:lpstr>学一点机器学习理念</vt:lpstr>
      <vt:lpstr>听说一点AI知识 </vt:lpstr>
      <vt:lpstr>读书秘诀：观其大略</vt:lpstr>
      <vt:lpstr>读书秘诀：实践出真知</vt:lpstr>
      <vt:lpstr>读书秘诀：勇于创新</vt:lpstr>
      <vt:lpstr>提问时间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课程导论</dc:title>
  <dc:creator>wangyi</dc:creator>
  <cp:lastModifiedBy>Administrator</cp:lastModifiedBy>
  <cp:revision>132</cp:revision>
  <dcterms:created xsi:type="dcterms:W3CDTF">2019-08-21T00:37:31Z</dcterms:created>
  <dcterms:modified xsi:type="dcterms:W3CDTF">2019-09-11T07:59:58Z</dcterms:modified>
</cp:coreProperties>
</file>